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6" r:id="rId2"/>
    <p:sldId id="376" r:id="rId3"/>
    <p:sldId id="258" r:id="rId4"/>
    <p:sldId id="333" r:id="rId5"/>
    <p:sldId id="466" r:id="rId6"/>
    <p:sldId id="271" r:id="rId7"/>
    <p:sldId id="450" r:id="rId8"/>
    <p:sldId id="431" r:id="rId9"/>
    <p:sldId id="432" r:id="rId10"/>
    <p:sldId id="434" r:id="rId11"/>
    <p:sldId id="456" r:id="rId12"/>
    <p:sldId id="455" r:id="rId13"/>
    <p:sldId id="454" r:id="rId14"/>
    <p:sldId id="453" r:id="rId15"/>
    <p:sldId id="435" r:id="rId16"/>
    <p:sldId id="457" r:id="rId17"/>
    <p:sldId id="436" r:id="rId18"/>
    <p:sldId id="437" r:id="rId19"/>
    <p:sldId id="438" r:id="rId20"/>
    <p:sldId id="439" r:id="rId21"/>
    <p:sldId id="440" r:id="rId22"/>
    <p:sldId id="458" r:id="rId23"/>
    <p:sldId id="459" r:id="rId24"/>
    <p:sldId id="460" r:id="rId25"/>
    <p:sldId id="461" r:id="rId26"/>
    <p:sldId id="442" r:id="rId27"/>
    <p:sldId id="443" r:id="rId28"/>
    <p:sldId id="444" r:id="rId29"/>
    <p:sldId id="446" r:id="rId30"/>
    <p:sldId id="445" r:id="rId31"/>
    <p:sldId id="462" r:id="rId32"/>
    <p:sldId id="447" r:id="rId33"/>
    <p:sldId id="448" r:id="rId34"/>
    <p:sldId id="463" r:id="rId35"/>
    <p:sldId id="425" r:id="rId36"/>
    <p:sldId id="293" r:id="rId37"/>
    <p:sldId id="270" r:id="rId38"/>
    <p:sldId id="347" r:id="rId39"/>
    <p:sldId id="486" r:id="rId40"/>
    <p:sldId id="487" r:id="rId41"/>
    <p:sldId id="496" r:id="rId42"/>
    <p:sldId id="277" r:id="rId43"/>
    <p:sldId id="278" r:id="rId44"/>
    <p:sldId id="282" r:id="rId45"/>
    <p:sldId id="314" r:id="rId46"/>
    <p:sldId id="2076137031" r:id="rId47"/>
    <p:sldId id="2076137032" r:id="rId48"/>
    <p:sldId id="274" r:id="rId49"/>
    <p:sldId id="492" r:id="rId50"/>
    <p:sldId id="493" r:id="rId51"/>
    <p:sldId id="499" r:id="rId52"/>
    <p:sldId id="489" r:id="rId53"/>
    <p:sldId id="484" r:id="rId54"/>
    <p:sldId id="482" r:id="rId55"/>
    <p:sldId id="477" r:id="rId56"/>
    <p:sldId id="478" r:id="rId57"/>
    <p:sldId id="479" r:id="rId58"/>
    <p:sldId id="464" r:id="rId59"/>
    <p:sldId id="465" r:id="rId60"/>
    <p:sldId id="472" r:id="rId61"/>
    <p:sldId id="2076137033" r:id="rId62"/>
    <p:sldId id="473" r:id="rId63"/>
    <p:sldId id="474" r:id="rId64"/>
    <p:sldId id="467" r:id="rId65"/>
    <p:sldId id="475" r:id="rId66"/>
    <p:sldId id="476" r:id="rId67"/>
    <p:sldId id="494" r:id="rId68"/>
    <p:sldId id="468" r:id="rId69"/>
    <p:sldId id="480" r:id="rId70"/>
    <p:sldId id="498" r:id="rId71"/>
    <p:sldId id="481" r:id="rId72"/>
    <p:sldId id="491" r:id="rId73"/>
    <p:sldId id="470" r:id="rId74"/>
    <p:sldId id="471" r:id="rId75"/>
    <p:sldId id="483" r:id="rId76"/>
    <p:sldId id="488" r:id="rId77"/>
    <p:sldId id="490" r:id="rId78"/>
    <p:sldId id="469" r:id="rId79"/>
    <p:sldId id="2076137034" r:id="rId80"/>
    <p:sldId id="2076137035" r:id="rId81"/>
    <p:sldId id="319" r:id="rId82"/>
    <p:sldId id="257" r:id="rId83"/>
    <p:sldId id="2076137036" r:id="rId84"/>
    <p:sldId id="259" r:id="rId85"/>
    <p:sldId id="316" r:id="rId86"/>
    <p:sldId id="2076137037" r:id="rId87"/>
    <p:sldId id="317" r:id="rId88"/>
    <p:sldId id="2076137038" r:id="rId89"/>
    <p:sldId id="2076137039" r:id="rId90"/>
    <p:sldId id="323" r:id="rId91"/>
    <p:sldId id="449" r:id="rId92"/>
    <p:sldId id="2076137040" r:id="rId93"/>
    <p:sldId id="2076137041" r:id="rId94"/>
    <p:sldId id="452" r:id="rId95"/>
    <p:sldId id="2076137042" r:id="rId96"/>
    <p:sldId id="318" r:id="rId97"/>
    <p:sldId id="2076137043" r:id="rId98"/>
    <p:sldId id="2076137044" r:id="rId99"/>
    <p:sldId id="315" r:id="rId100"/>
    <p:sldId id="2076137045" r:id="rId101"/>
    <p:sldId id="2076137046" r:id="rId102"/>
    <p:sldId id="276" r:id="rId103"/>
    <p:sldId id="284" r:id="rId104"/>
    <p:sldId id="268" r:id="rId105"/>
    <p:sldId id="280" r:id="rId106"/>
    <p:sldId id="2076137047" r:id="rId107"/>
    <p:sldId id="285" r:id="rId108"/>
    <p:sldId id="310" r:id="rId109"/>
    <p:sldId id="422" r:id="rId110"/>
    <p:sldId id="2076137048" r:id="rId111"/>
    <p:sldId id="2076137049" r:id="rId112"/>
    <p:sldId id="2076137050" r:id="rId113"/>
    <p:sldId id="2076137051" r:id="rId114"/>
    <p:sldId id="2076137052" r:id="rId115"/>
    <p:sldId id="2076137053" r:id="rId116"/>
    <p:sldId id="2076137055" r:id="rId117"/>
    <p:sldId id="330" r:id="rId118"/>
    <p:sldId id="2076137056" r:id="rId119"/>
    <p:sldId id="2076137057" r:id="rId120"/>
    <p:sldId id="2076137058" r:id="rId121"/>
    <p:sldId id="2076137059" r:id="rId1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75" d="100"/>
          <a:sy n="75" d="100"/>
        </p:scale>
        <p:origin x="96" y="12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95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</a:t>
            </a:r>
            <a:r>
              <a:rPr lang="ru-RU" baseline="0" dirty="0"/>
              <a:t>е начинается с генерации программы при помощи </a:t>
            </a:r>
            <a:r>
              <a:rPr lang="en-US" baseline="0" dirty="0"/>
              <a:t>RISCV-DV. </a:t>
            </a:r>
            <a:r>
              <a:rPr lang="ru-RU" baseline="0" dirty="0"/>
              <a:t>Генератор принимает необходимые настройки (они будут подробно рассмотрены позже) и генерирует ассемблерный файл.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53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</a:t>
            </a:r>
            <a:r>
              <a:rPr lang="ru-RU" baseline="0" dirty="0"/>
              <a:t> ассемблерный файл подвергается компиляции.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376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следуют</a:t>
            </a:r>
            <a:r>
              <a:rPr lang="ru-RU" baseline="0" dirty="0"/>
              <a:t> программная симуляция модели ядра и </a:t>
            </a:r>
            <a:r>
              <a:rPr lang="en-US" baseline="0" dirty="0"/>
              <a:t>RTL-</a:t>
            </a:r>
            <a:r>
              <a:rPr lang="ru-RU" baseline="0" dirty="0"/>
              <a:t>симуляции его дизайна. Результатом которых являются файлы лога процессора.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979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</a:t>
            </a:r>
            <a:r>
              <a:rPr lang="ru-RU" baseline="0" dirty="0"/>
              <a:t> заключительной стадии происходит сравнение лог-файлов и делается вывод о корректности работы процессорного ядра.</a:t>
            </a:r>
          </a:p>
          <a:p>
            <a:endParaRPr lang="ru-RU" baseline="0" dirty="0"/>
          </a:p>
          <a:p>
            <a:r>
              <a:rPr lang="ru-RU" baseline="0" dirty="0"/>
              <a:t>Обратите внимание, что отдельным цветом и блоком на слайде отмечено тестовое окружения для процессора. Уже скоро о нем будет сказано более подробно.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789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Чуть</a:t>
            </a:r>
            <a:r>
              <a:rPr lang="ru-RU" baseline="0" dirty="0"/>
              <a:t> более подробно показано содержимое лог-файлов и содержимое файла-отчета о прошедших тестах.</a:t>
            </a:r>
          </a:p>
          <a:p>
            <a:endParaRPr lang="ru-RU" baseline="0" dirty="0"/>
          </a:p>
          <a:p>
            <a:r>
              <a:rPr lang="ru-RU" baseline="0" dirty="0"/>
              <a:t>В файле отчете содержится информация об успешности или не успешности каждого теста и местах расхождения в лог-файлах.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804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26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12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863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022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958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077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2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949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865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278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395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2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426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152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306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17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92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Список необходимого ПО для работы симулятора представлен на текущем слайде.</a:t>
            </a:r>
          </a:p>
          <a:p>
            <a:endParaRPr lang="ru-RU" dirty="0"/>
          </a:p>
          <a:p>
            <a:r>
              <a:rPr lang="ru-RU" dirty="0"/>
              <a:t>Из очевидного здесь</a:t>
            </a:r>
            <a:r>
              <a:rPr lang="ru-RU" baseline="0" dirty="0"/>
              <a:t> </a:t>
            </a:r>
            <a:r>
              <a:rPr lang="en-US" baseline="0" dirty="0"/>
              <a:t>RISC-V </a:t>
            </a:r>
            <a:r>
              <a:rPr lang="ru-RU" baseline="0" dirty="0"/>
              <a:t>компилятор, которого, кстати, нет для </a:t>
            </a:r>
            <a:r>
              <a:rPr lang="en-US" baseline="0" dirty="0"/>
              <a:t>Windows. </a:t>
            </a:r>
            <a:r>
              <a:rPr lang="ru-RU" baseline="0" dirty="0"/>
              <a:t>Так что если вы когда-нибудь столкнетесь с компиляцией </a:t>
            </a:r>
            <a:r>
              <a:rPr lang="en-US" baseline="0" dirty="0"/>
              <a:t>RISC-V </a:t>
            </a:r>
            <a:r>
              <a:rPr lang="ru-RU" baseline="0" dirty="0"/>
              <a:t>программ, то будете обречены это делать это из под </a:t>
            </a:r>
            <a:r>
              <a:rPr lang="en-US" baseline="0" dirty="0"/>
              <a:t>Linux.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6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теперь</a:t>
            </a:r>
            <a:r>
              <a:rPr lang="ru-RU" baseline="0" dirty="0"/>
              <a:t> обратимся к общей схеме тестирования </a:t>
            </a:r>
            <a:r>
              <a:rPr lang="en-US" baseline="0" dirty="0"/>
              <a:t>RISC-V </a:t>
            </a:r>
            <a:r>
              <a:rPr lang="ru-RU" baseline="0" dirty="0"/>
              <a:t>ядра при помощи сравнения с программной моделью процессора и </a:t>
            </a:r>
            <a:r>
              <a:rPr lang="en-US" baseline="0" dirty="0"/>
              <a:t>RISCV-DV.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91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26.11.2022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26.11.2022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26.11.2022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26.11.2022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26.11.2022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26.11.2022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76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FA626-46FE-49B2-8732-CE03C1B2E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510" y="2365917"/>
            <a:ext cx="10866268" cy="1653035"/>
          </a:xfrm>
        </p:spPr>
        <p:txBody>
          <a:bodyPr>
            <a:normAutofit fontScale="90000"/>
          </a:bodyPr>
          <a:lstStyle/>
          <a:p>
            <a:br>
              <a:rPr lang="ru-RU" sz="5400" b="1" dirty="0">
                <a:solidFill>
                  <a:srgbClr val="366088"/>
                </a:solidFill>
              </a:rPr>
            </a:br>
            <a:r>
              <a:rPr lang="ru-RU" sz="5400" b="1" dirty="0">
                <a:solidFill>
                  <a:srgbClr val="366088"/>
                </a:solidFill>
              </a:rPr>
              <a:t>Конвейерные процессоры - от трех стадий до алгоритма </a:t>
            </a:r>
            <a:r>
              <a:rPr lang="ru-RU" sz="5400" b="1" dirty="0" err="1">
                <a:solidFill>
                  <a:srgbClr val="366088"/>
                </a:solidFill>
              </a:rPr>
              <a:t>Томасуло</a:t>
            </a:r>
            <a:r>
              <a:rPr lang="ru-RU" sz="5400" b="1" dirty="0">
                <a:solidFill>
                  <a:srgbClr val="366088"/>
                </a:solidFill>
              </a:rPr>
              <a:t> и   предсказателей переходов.</a:t>
            </a:r>
            <a:endParaRPr lang="ru-RU" sz="5400" b="1" dirty="0">
              <a:solidFill>
                <a:srgbClr val="366088"/>
              </a:solidFill>
              <a:cs typeface="Helvetica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730BF5-2CB6-4D10-800E-B24F23C4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94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185139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15555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69441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366088"/>
                </a:solidFill>
              </a:rPr>
              <a:t>Тестовый процессор </a:t>
            </a:r>
            <a:r>
              <a:rPr lang="en-US" b="1" dirty="0" err="1">
                <a:solidFill>
                  <a:srgbClr val="366088"/>
                </a:solidFill>
              </a:rPr>
              <a:t>miriscv</a:t>
            </a: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548CB3-1BAA-4301-AAD5-B1FF37B8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1137"/>
            <a:ext cx="10684727" cy="4351338"/>
          </a:xfrm>
        </p:spPr>
        <p:txBody>
          <a:bodyPr>
            <a:normAutofit/>
          </a:bodyPr>
          <a:lstStyle/>
          <a:p>
            <a:r>
              <a:rPr lang="ru-RU" sz="3200" dirty="0"/>
              <a:t>Двух стадийный процессор</a:t>
            </a:r>
            <a:r>
              <a:rPr lang="en-US" sz="3200" dirty="0"/>
              <a:t>: </a:t>
            </a:r>
            <a:r>
              <a:rPr lang="ru-RU" sz="3200" dirty="0"/>
              <a:t>стадии </a:t>
            </a:r>
            <a:r>
              <a:rPr lang="en-US" sz="3200" dirty="0"/>
              <a:t>Fetch </a:t>
            </a:r>
            <a:r>
              <a:rPr lang="ru-RU" sz="3200" dirty="0"/>
              <a:t>и </a:t>
            </a:r>
            <a:r>
              <a:rPr lang="en-US" sz="3200" dirty="0"/>
              <a:t>Decode</a:t>
            </a:r>
            <a:r>
              <a:rPr lang="ru-RU" sz="3200" dirty="0"/>
              <a:t>.</a:t>
            </a:r>
            <a:endParaRPr lang="en-US" sz="3200" dirty="0"/>
          </a:p>
          <a:p>
            <a:r>
              <a:rPr lang="ru-RU" sz="3200" dirty="0"/>
              <a:t>Система команд</a:t>
            </a:r>
            <a:r>
              <a:rPr lang="en-US" sz="3200" dirty="0"/>
              <a:t> RV32IM</a:t>
            </a:r>
            <a:r>
              <a:rPr lang="ru-RU" sz="3200" dirty="0"/>
              <a:t>.</a:t>
            </a:r>
            <a:endParaRPr lang="en-US" sz="3200" dirty="0"/>
          </a:p>
          <a:p>
            <a:r>
              <a:rPr lang="ru-RU" sz="3200" dirty="0"/>
              <a:t>Нет поддержки прерываний, </a:t>
            </a:r>
            <a:r>
              <a:rPr lang="en-US" sz="3200" dirty="0"/>
              <a:t>debug, </a:t>
            </a:r>
            <a:r>
              <a:rPr lang="en-US" sz="3200" dirty="0" err="1"/>
              <a:t>csr</a:t>
            </a:r>
            <a:r>
              <a:rPr lang="ru-RU" sz="3200" dirty="0"/>
              <a:t>.</a:t>
            </a:r>
          </a:p>
          <a:p>
            <a:r>
              <a:rPr lang="ru-RU" sz="3200" dirty="0"/>
              <a:t>Создан специально для </a:t>
            </a:r>
            <a:r>
              <a:rPr lang="ru-RU" sz="3200" dirty="0" err="1"/>
              <a:t>хакатона</a:t>
            </a:r>
            <a:r>
              <a:rPr lang="ru-RU" sz="3200" dirty="0"/>
              <a:t>. Полностью функционален и работоспособен но несет в себе ряд ошибочных </a:t>
            </a:r>
            <a:r>
              <a:rPr lang="ru-RU" sz="3200" dirty="0" err="1"/>
              <a:t>микроархитектрных</a:t>
            </a:r>
            <a:r>
              <a:rPr lang="ru-RU" sz="3200" dirty="0"/>
              <a:t> решений(специально внесенных) для уменьшения тактовой частоты и </a:t>
            </a:r>
            <a:r>
              <a:rPr lang="en-US" sz="3200" dirty="0"/>
              <a:t>IPC.</a:t>
            </a:r>
            <a:r>
              <a:rPr lang="ru-RU" sz="3200" dirty="0"/>
              <a:t> </a:t>
            </a:r>
            <a:endParaRPr lang="en-US" sz="3200" dirty="0"/>
          </a:p>
          <a:p>
            <a:endParaRPr lang="en-US" sz="3200" dirty="0"/>
          </a:p>
          <a:p>
            <a:endParaRPr lang="ru-RU" sz="3600" dirty="0"/>
          </a:p>
          <a:p>
            <a:endParaRPr lang="en-US" sz="3600" dirty="0"/>
          </a:p>
          <a:p>
            <a:endParaRPr lang="en-US" sz="3600" dirty="0"/>
          </a:p>
          <a:p>
            <a:endParaRPr lang="ru-RU" sz="3600" dirty="0"/>
          </a:p>
        </p:txBody>
      </p:sp>
      <p:pic>
        <p:nvPicPr>
          <p:cNvPr id="11" name="Picture 7" descr="C:\Users\srg_chs\Desktop\logo_en.jpg">
            <a:extLst>
              <a:ext uri="{FF2B5EF4-FFF2-40B4-BE49-F238E27FC236}">
                <a16:creationId xmlns:a16="http://schemas.microsoft.com/office/drawing/2014/main" id="{456DA0A4-9BD4-4D3D-A579-3BA28FA11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9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100</a:t>
            </a:fld>
            <a:endParaRPr lang="ru-RU"/>
          </a:p>
        </p:txBody>
      </p:sp>
      <p:pic>
        <p:nvPicPr>
          <p:cNvPr id="12" name="Рисунок 11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E659CA2E-FC25-8981-3131-6E70D04D9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732"/>
            <a:ext cx="1262141" cy="8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03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366088"/>
                </a:solidFill>
              </a:rPr>
              <a:t>Структура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548CB3-1BAA-4301-AAD5-B1FF37B8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1137"/>
            <a:ext cx="1068472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RTL</a:t>
            </a:r>
            <a:r>
              <a:rPr lang="ru-RU" sz="3200" dirty="0"/>
              <a:t> – исходный коды процессора.</a:t>
            </a:r>
            <a:endParaRPr lang="en-US" sz="3200" dirty="0"/>
          </a:p>
          <a:p>
            <a:r>
              <a:rPr lang="en-US" sz="3200" b="1" dirty="0"/>
              <a:t>SW</a:t>
            </a:r>
            <a:r>
              <a:rPr lang="en-US" sz="3200" dirty="0"/>
              <a:t> – </a:t>
            </a:r>
            <a:r>
              <a:rPr lang="ru-RU" sz="3200" dirty="0" err="1"/>
              <a:t>предкомпилированный</a:t>
            </a:r>
            <a:r>
              <a:rPr lang="ru-RU" sz="3200" dirty="0"/>
              <a:t> тест </a:t>
            </a:r>
            <a:r>
              <a:rPr lang="en-US" sz="3200" dirty="0"/>
              <a:t>CoreMark </a:t>
            </a:r>
            <a:r>
              <a:rPr lang="ru-RU" sz="3200" dirty="0"/>
              <a:t>и его </a:t>
            </a:r>
            <a:r>
              <a:rPr lang="en-US" sz="3200" dirty="0" err="1"/>
              <a:t>disasm</a:t>
            </a:r>
            <a:endParaRPr lang="en-US" sz="3200" dirty="0"/>
          </a:p>
          <a:p>
            <a:r>
              <a:rPr lang="en-US" sz="3200" b="1" dirty="0"/>
              <a:t>TB</a:t>
            </a:r>
            <a:r>
              <a:rPr lang="en-US" sz="3200" dirty="0"/>
              <a:t> – testbench </a:t>
            </a:r>
            <a:r>
              <a:rPr lang="ru-RU" sz="3200" dirty="0"/>
              <a:t>для симуляции</a:t>
            </a:r>
          </a:p>
          <a:p>
            <a:r>
              <a:rPr lang="en-US" sz="3200" b="1" dirty="0" err="1"/>
              <a:t>Testsoc</a:t>
            </a:r>
            <a:r>
              <a:rPr lang="en-US" sz="3200" dirty="0"/>
              <a:t> – </a:t>
            </a:r>
            <a:r>
              <a:rPr lang="en-US" sz="3200" dirty="0" err="1"/>
              <a:t>rtl</a:t>
            </a:r>
            <a:r>
              <a:rPr lang="en-US" sz="3200" dirty="0"/>
              <a:t> </a:t>
            </a:r>
            <a:r>
              <a:rPr lang="ru-RU" sz="3200" dirty="0"/>
              <a:t>исходники тестовой </a:t>
            </a:r>
            <a:r>
              <a:rPr lang="ru-RU" sz="3200" dirty="0" err="1"/>
              <a:t>СнК</a:t>
            </a:r>
            <a:r>
              <a:rPr lang="ru-RU" sz="3200" dirty="0"/>
              <a:t> с моделью памяти, </a:t>
            </a:r>
            <a:r>
              <a:rPr lang="en-US" sz="3200" dirty="0" err="1"/>
              <a:t>uart</a:t>
            </a:r>
            <a:r>
              <a:rPr lang="en-US" sz="3200" dirty="0"/>
              <a:t> </a:t>
            </a:r>
            <a:r>
              <a:rPr lang="ru-RU" sz="3200" dirty="0"/>
              <a:t>и </a:t>
            </a:r>
            <a:r>
              <a:rPr lang="en-US" sz="3200" dirty="0"/>
              <a:t>timer</a:t>
            </a:r>
          </a:p>
          <a:p>
            <a:r>
              <a:rPr lang="en-US" sz="3200" b="1" dirty="0" err="1"/>
              <a:t>Tmp_modelsim</a:t>
            </a:r>
            <a:r>
              <a:rPr lang="en-US" sz="3200" dirty="0"/>
              <a:t> – </a:t>
            </a:r>
            <a:r>
              <a:rPr lang="ru-RU" sz="3200" dirty="0" err="1"/>
              <a:t>дикетория</a:t>
            </a:r>
            <a:r>
              <a:rPr lang="ru-RU" sz="3200" dirty="0"/>
              <a:t> с проектом для симуляции в </a:t>
            </a:r>
            <a:r>
              <a:rPr lang="en-US" sz="3200" dirty="0" err="1"/>
              <a:t>modelsim</a:t>
            </a:r>
            <a:endParaRPr lang="en-US" sz="3200" dirty="0"/>
          </a:p>
          <a:p>
            <a:endParaRPr lang="en-US" sz="3200" dirty="0"/>
          </a:p>
          <a:p>
            <a:endParaRPr lang="ru-RU" sz="3600" dirty="0"/>
          </a:p>
          <a:p>
            <a:endParaRPr lang="en-US" sz="3600" dirty="0"/>
          </a:p>
          <a:p>
            <a:endParaRPr lang="en-US" sz="3600" dirty="0"/>
          </a:p>
          <a:p>
            <a:endParaRPr lang="ru-RU" sz="3600" dirty="0"/>
          </a:p>
        </p:txBody>
      </p:sp>
      <p:pic>
        <p:nvPicPr>
          <p:cNvPr id="11" name="Picture 7" descr="C:\Users\srg_chs\Desktop\logo_en.jpg">
            <a:extLst>
              <a:ext uri="{FF2B5EF4-FFF2-40B4-BE49-F238E27FC236}">
                <a16:creationId xmlns:a16="http://schemas.microsoft.com/office/drawing/2014/main" id="{456DA0A4-9BD4-4D3D-A579-3BA28FA11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9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101</a:t>
            </a:fld>
            <a:endParaRPr lang="ru-RU"/>
          </a:p>
        </p:txBody>
      </p:sp>
      <p:pic>
        <p:nvPicPr>
          <p:cNvPr id="12" name="Рисунок 11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E659CA2E-FC25-8981-3131-6E70D04D9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732"/>
            <a:ext cx="1262141" cy="8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10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6088"/>
                </a:solidFill>
              </a:rPr>
              <a:t>RISCV-DV</a:t>
            </a: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548CB3-1BAA-4301-AAD5-B1FF37B8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3600" dirty="0"/>
              <a:t>Необходимое ПО</a:t>
            </a:r>
            <a:r>
              <a:rPr lang="en-US" sz="3600" dirty="0"/>
              <a:t>:</a:t>
            </a:r>
          </a:p>
          <a:p>
            <a:pPr lvl="1"/>
            <a:r>
              <a:rPr lang="en-US" sz="3200" dirty="0"/>
              <a:t>RTL-</a:t>
            </a:r>
            <a:r>
              <a:rPr lang="ru-RU" sz="3200" dirty="0"/>
              <a:t>симулятор </a:t>
            </a:r>
            <a:r>
              <a:rPr lang="en-US" sz="3200" dirty="0" err="1"/>
              <a:t>SystemVerilog</a:t>
            </a:r>
            <a:r>
              <a:rPr lang="en-US" sz="3200" dirty="0"/>
              <a:t> + UVM 1.2</a:t>
            </a:r>
          </a:p>
          <a:p>
            <a:pPr lvl="1"/>
            <a:r>
              <a:rPr lang="en-US" sz="3200" dirty="0"/>
              <a:t>python3 + </a:t>
            </a:r>
            <a:r>
              <a:rPr lang="en-US" sz="3200" dirty="0" err="1"/>
              <a:t>texinfo</a:t>
            </a:r>
            <a:r>
              <a:rPr lang="en-US" sz="3200" dirty="0"/>
              <a:t> + </a:t>
            </a:r>
            <a:r>
              <a:rPr lang="en-US" sz="3200" dirty="0" err="1"/>
              <a:t>yaml</a:t>
            </a:r>
            <a:endParaRPr lang="ru-RU" sz="3200" dirty="0"/>
          </a:p>
          <a:p>
            <a:pPr lvl="1"/>
            <a:r>
              <a:rPr lang="ru-RU" sz="3200" dirty="0"/>
              <a:t>Поддерживаемый </a:t>
            </a:r>
            <a:r>
              <a:rPr lang="en-US" sz="3200" dirty="0"/>
              <a:t>ISS</a:t>
            </a:r>
          </a:p>
          <a:p>
            <a:pPr lvl="1"/>
            <a:r>
              <a:rPr lang="en-US" sz="3200" dirty="0"/>
              <a:t>device-tree-compiler</a:t>
            </a:r>
          </a:p>
          <a:p>
            <a:pPr lvl="1"/>
            <a:r>
              <a:rPr lang="en-US" sz="3200" dirty="0" err="1"/>
              <a:t>riscv</a:t>
            </a:r>
            <a:r>
              <a:rPr lang="en-US" sz="3200" dirty="0"/>
              <a:t>-toolchain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2BDA2E-8160-4ABC-9F2F-507151DA07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657209"/>
            <a:ext cx="1993900" cy="741394"/>
          </a:xfrm>
          <a:prstGeom prst="rect">
            <a:avLst/>
          </a:prstGeom>
        </p:spPr>
      </p:pic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16DC2D3A-B03D-4A6E-954C-2A98F1244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9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14B5E9-D32C-46CD-8F6C-E1888A8F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228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E085B-C8E6-4F74-A135-48C74559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6088"/>
                </a:solidFill>
              </a:rPr>
              <a:t>ISS </a:t>
            </a:r>
            <a:r>
              <a:rPr lang="ru-RU" b="1" dirty="0">
                <a:solidFill>
                  <a:srgbClr val="366088"/>
                </a:solidFill>
              </a:rPr>
              <a:t>верификация</a:t>
            </a:r>
            <a:r>
              <a:rPr lang="en-US" b="1" dirty="0">
                <a:solidFill>
                  <a:srgbClr val="366088"/>
                </a:solidFill>
              </a:rPr>
              <a:t> RISC-V c RISCV-DV 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311A971-2B6A-43E2-B485-A512AF024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40" y="1825625"/>
            <a:ext cx="9522319" cy="4351338"/>
          </a:xfrm>
        </p:spPr>
      </p:pic>
      <p:pic>
        <p:nvPicPr>
          <p:cNvPr id="7" name="Picture 7" descr="C:\Users\srg_chs\Desktop\logo_en.jpg">
            <a:extLst>
              <a:ext uri="{FF2B5EF4-FFF2-40B4-BE49-F238E27FC236}">
                <a16:creationId xmlns:a16="http://schemas.microsoft.com/office/drawing/2014/main" id="{2A578CD3-D5FA-4887-BEC2-A2A39494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9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95AAC4-5B5B-496F-8CAE-57118717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0369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75BC08D9-A3FA-4CC5-A64C-C765657E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40" y="1825625"/>
            <a:ext cx="9522319" cy="4351338"/>
          </a:xfrm>
        </p:spPr>
      </p:pic>
      <p:sp>
        <p:nvSpPr>
          <p:cNvPr id="3" name="Прямоугольник 2"/>
          <p:cNvSpPr/>
          <p:nvPr/>
        </p:nvSpPr>
        <p:spPr>
          <a:xfrm>
            <a:off x="1247481" y="2387600"/>
            <a:ext cx="1873544" cy="2610528"/>
          </a:xfrm>
          <a:prstGeom prst="rect">
            <a:avLst/>
          </a:prstGeom>
          <a:noFill/>
          <a:ln w="28575">
            <a:solidFill>
              <a:srgbClr val="36608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E085B-C8E6-4F74-A135-48C74559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6088"/>
                </a:solidFill>
              </a:rPr>
              <a:t>ISS </a:t>
            </a:r>
            <a:r>
              <a:rPr lang="ru-RU" b="1" dirty="0">
                <a:solidFill>
                  <a:srgbClr val="366088"/>
                </a:solidFill>
              </a:rPr>
              <a:t>верификация</a:t>
            </a:r>
            <a:r>
              <a:rPr lang="en-US" b="1" dirty="0">
                <a:solidFill>
                  <a:srgbClr val="366088"/>
                </a:solidFill>
              </a:rPr>
              <a:t> RISC-V c RISCV-DV </a:t>
            </a:r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20779964-4F24-402C-AC93-68892BE6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9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BFBB11-40CA-4111-B0F0-654C21A5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5E76E-0266-431A-A12F-3FDB2DC0B431}"/>
              </a:ext>
            </a:extLst>
          </p:cNvPr>
          <p:cNvSpPr txBox="1"/>
          <p:nvPr/>
        </p:nvSpPr>
        <p:spPr>
          <a:xfrm>
            <a:off x="1005558" y="2018268"/>
            <a:ext cx="246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366088"/>
                </a:solidFill>
              </a:rPr>
              <a:t>Генерация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26470352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27759513-C65A-4F91-AA22-BCEE1FBCB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40" y="1825625"/>
            <a:ext cx="9522319" cy="4351338"/>
          </a:xfrm>
        </p:spPr>
      </p:pic>
      <p:sp>
        <p:nvSpPr>
          <p:cNvPr id="3" name="Прямоугольник 2"/>
          <p:cNvSpPr/>
          <p:nvPr/>
        </p:nvSpPr>
        <p:spPr>
          <a:xfrm>
            <a:off x="3121024" y="4007507"/>
            <a:ext cx="3554983" cy="1043888"/>
          </a:xfrm>
          <a:prstGeom prst="rect">
            <a:avLst/>
          </a:prstGeom>
          <a:noFill/>
          <a:ln w="28575">
            <a:solidFill>
              <a:srgbClr val="36608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E085B-C8E6-4F74-A135-48C74559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6088"/>
                </a:solidFill>
              </a:rPr>
              <a:t>ISS </a:t>
            </a:r>
            <a:r>
              <a:rPr lang="ru-RU" b="1" dirty="0">
                <a:solidFill>
                  <a:srgbClr val="366088"/>
                </a:solidFill>
              </a:rPr>
              <a:t>верификация</a:t>
            </a:r>
            <a:r>
              <a:rPr lang="en-US" b="1" dirty="0">
                <a:solidFill>
                  <a:srgbClr val="366088"/>
                </a:solidFill>
              </a:rPr>
              <a:t> RISC-V c RISCV-DV </a:t>
            </a:r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1FAC731F-5391-429A-A000-CA28404D0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9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3F9DD9-CA75-4E33-A781-ECB07DE2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105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432B2-7BE1-4BCF-863C-56C608BDBA38}"/>
              </a:ext>
            </a:extLst>
          </p:cNvPr>
          <p:cNvSpPr txBox="1"/>
          <p:nvPr/>
        </p:nvSpPr>
        <p:spPr>
          <a:xfrm>
            <a:off x="3074429" y="3654187"/>
            <a:ext cx="263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366088"/>
                </a:solidFill>
              </a:rPr>
              <a:t>Компиляция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40944518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8D5E656-0B31-4C4D-8917-9EE8CD44E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40" y="1825625"/>
            <a:ext cx="9522319" cy="4351338"/>
          </a:xfrm>
        </p:spPr>
      </p:pic>
      <p:sp>
        <p:nvSpPr>
          <p:cNvPr id="3" name="Прямоугольник 2"/>
          <p:cNvSpPr/>
          <p:nvPr/>
        </p:nvSpPr>
        <p:spPr>
          <a:xfrm>
            <a:off x="5024762" y="2645052"/>
            <a:ext cx="1669002" cy="2379709"/>
          </a:xfrm>
          <a:prstGeom prst="rect">
            <a:avLst/>
          </a:prstGeom>
          <a:noFill/>
          <a:ln w="28575">
            <a:solidFill>
              <a:srgbClr val="36608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E085B-C8E6-4F74-A135-48C74559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6088"/>
                </a:solidFill>
              </a:rPr>
              <a:t>ISS </a:t>
            </a:r>
            <a:r>
              <a:rPr lang="ru-RU" b="1" dirty="0">
                <a:solidFill>
                  <a:srgbClr val="366088"/>
                </a:solidFill>
              </a:rPr>
              <a:t>верификация</a:t>
            </a:r>
            <a:r>
              <a:rPr lang="en-US" b="1" dirty="0">
                <a:solidFill>
                  <a:srgbClr val="366088"/>
                </a:solidFill>
              </a:rPr>
              <a:t> RISC-V c RISCV-DV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24762" y="3746378"/>
            <a:ext cx="5921405" cy="2459113"/>
          </a:xfrm>
          <a:prstGeom prst="rect">
            <a:avLst/>
          </a:prstGeom>
          <a:noFill/>
          <a:ln w="28575">
            <a:solidFill>
              <a:srgbClr val="91C2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7" descr="C:\Users\srg_chs\Desktop\logo_en.jpg">
            <a:extLst>
              <a:ext uri="{FF2B5EF4-FFF2-40B4-BE49-F238E27FC236}">
                <a16:creationId xmlns:a16="http://schemas.microsoft.com/office/drawing/2014/main" id="{3FF17F6E-5884-4B0E-AC87-24B26A84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9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53C366-E17B-4BB8-9E25-6CDB0DA7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106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08F75-C50F-4844-8CB7-882E865D19D3}"/>
              </a:ext>
            </a:extLst>
          </p:cNvPr>
          <p:cNvSpPr txBox="1"/>
          <p:nvPr/>
        </p:nvSpPr>
        <p:spPr>
          <a:xfrm>
            <a:off x="5091545" y="2275720"/>
            <a:ext cx="162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66088"/>
                </a:solidFill>
              </a:rPr>
              <a:t>ISS</a:t>
            </a:r>
            <a:r>
              <a:rPr lang="ru-RU" dirty="0">
                <a:solidFill>
                  <a:srgbClr val="366088"/>
                </a:solidFill>
              </a:rPr>
              <a:t>-симуляция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F9690-E01C-41EA-8D8E-B80CE8ECE9BC}"/>
              </a:ext>
            </a:extLst>
          </p:cNvPr>
          <p:cNvSpPr txBox="1"/>
          <p:nvPr/>
        </p:nvSpPr>
        <p:spPr>
          <a:xfrm>
            <a:off x="5001349" y="6199066"/>
            <a:ext cx="17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B96B"/>
                </a:solidFill>
              </a:rPr>
              <a:t>RTL</a:t>
            </a:r>
            <a:r>
              <a:rPr lang="ru-RU" dirty="0">
                <a:solidFill>
                  <a:srgbClr val="7FB96B"/>
                </a:solidFill>
              </a:rPr>
              <a:t>-симуляция</a:t>
            </a:r>
          </a:p>
        </p:txBody>
      </p:sp>
    </p:spTree>
    <p:extLst>
      <p:ext uri="{BB962C8B-B14F-4D97-AF65-F5344CB8AC3E}">
        <p14:creationId xmlns:p14="http://schemas.microsoft.com/office/powerpoint/2010/main" val="37835760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49DE2B4B-4EB0-4209-B359-0FE6EA35A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40" y="1825625"/>
            <a:ext cx="9522319" cy="4351338"/>
          </a:xfrm>
        </p:spPr>
      </p:pic>
      <p:sp>
        <p:nvSpPr>
          <p:cNvPr id="3" name="Прямоугольник 2"/>
          <p:cNvSpPr/>
          <p:nvPr/>
        </p:nvSpPr>
        <p:spPr>
          <a:xfrm>
            <a:off x="6844682" y="1784412"/>
            <a:ext cx="3559947" cy="1899822"/>
          </a:xfrm>
          <a:prstGeom prst="rect">
            <a:avLst/>
          </a:prstGeom>
          <a:noFill/>
          <a:ln w="28575">
            <a:solidFill>
              <a:srgbClr val="36608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E085B-C8E6-4F74-A135-48C74559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6088"/>
                </a:solidFill>
              </a:rPr>
              <a:t>ISS </a:t>
            </a:r>
            <a:r>
              <a:rPr lang="ru-RU" b="1" dirty="0">
                <a:solidFill>
                  <a:srgbClr val="366088"/>
                </a:solidFill>
              </a:rPr>
              <a:t>верификация</a:t>
            </a:r>
            <a:r>
              <a:rPr lang="en-US" b="1" dirty="0">
                <a:solidFill>
                  <a:srgbClr val="366088"/>
                </a:solidFill>
              </a:rPr>
              <a:t> RISC-V c RISCV-DV </a:t>
            </a:r>
            <a:endParaRPr lang="ru-RU" dirty="0"/>
          </a:p>
        </p:txBody>
      </p:sp>
      <p:pic>
        <p:nvPicPr>
          <p:cNvPr id="8" name="Picture 7" descr="C:\Users\srg_chs\Desktop\logo_en.jpg">
            <a:extLst>
              <a:ext uri="{FF2B5EF4-FFF2-40B4-BE49-F238E27FC236}">
                <a16:creationId xmlns:a16="http://schemas.microsoft.com/office/drawing/2014/main" id="{68B0A0E0-FD3E-4406-8246-BA55F6958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9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BF67F1-7D4B-48D9-8E75-3BA7E284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107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5077-7AF2-46D3-8CF3-979841F9ADAD}"/>
              </a:ext>
            </a:extLst>
          </p:cNvPr>
          <p:cNvSpPr txBox="1"/>
          <p:nvPr/>
        </p:nvSpPr>
        <p:spPr>
          <a:xfrm>
            <a:off x="7549820" y="1411050"/>
            <a:ext cx="263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366088"/>
                </a:solidFill>
              </a:rPr>
              <a:t>Сравнение </a:t>
            </a:r>
            <a:r>
              <a:rPr lang="en-US" dirty="0">
                <a:solidFill>
                  <a:srgbClr val="366088"/>
                </a:solidFill>
              </a:rPr>
              <a:t>ISS </a:t>
            </a:r>
            <a:r>
              <a:rPr lang="ru-RU" dirty="0">
                <a:solidFill>
                  <a:srgbClr val="366088"/>
                </a:solidFill>
              </a:rPr>
              <a:t>и </a:t>
            </a:r>
            <a:r>
              <a:rPr lang="en-US" dirty="0">
                <a:solidFill>
                  <a:srgbClr val="366088"/>
                </a:solidFill>
              </a:rPr>
              <a:t>RTL</a:t>
            </a:r>
            <a:endParaRPr lang="ru-RU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7249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E085B-C8E6-4F74-A135-48C74559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366088"/>
                </a:solidFill>
              </a:rPr>
              <a:t>Пример тестирования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47EB75-75BB-44E1-9F25-F27343D5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262A94-F669-4585-899B-AE29F91D25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8" y="5917325"/>
            <a:ext cx="856712" cy="856712"/>
          </a:xfrm>
          <a:prstGeom prst="rect">
            <a:avLst/>
          </a:prstGeom>
        </p:spPr>
      </p:pic>
      <p:pic>
        <p:nvPicPr>
          <p:cNvPr id="7" name="Picture 7" descr="C:\Users\srg_chs\Desktop\logo_en.jpg">
            <a:extLst>
              <a:ext uri="{FF2B5EF4-FFF2-40B4-BE49-F238E27FC236}">
                <a16:creationId xmlns:a16="http://schemas.microsoft.com/office/drawing/2014/main" id="{378A4D59-818A-4E03-A8E5-D1DD5664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9" y="6075264"/>
            <a:ext cx="3509521" cy="5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4ACB497-4B84-4AA8-A062-B67F827F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108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63E82F-937C-416C-B168-024A486615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800" y="1421364"/>
            <a:ext cx="8454399" cy="47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12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Запуск симуляции </a:t>
            </a:r>
            <a:r>
              <a:rPr lang="en-US" sz="4800" b="1" dirty="0" err="1">
                <a:solidFill>
                  <a:srgbClr val="366088"/>
                </a:solidFill>
              </a:rPr>
              <a:t>miriscv</a:t>
            </a:r>
            <a:endParaRPr lang="ru-RU" sz="4800" b="1" dirty="0">
              <a:solidFill>
                <a:srgbClr val="366088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109</a:t>
            </a:fld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F07A3ACA-F8DC-4ACC-8C03-34227AFF4A6F}"/>
              </a:ext>
            </a:extLst>
          </p:cNvPr>
          <p:cNvSpPr txBox="1">
            <a:spLocks/>
          </p:cNvSpPr>
          <p:nvPr/>
        </p:nvSpPr>
        <p:spPr>
          <a:xfrm>
            <a:off x="743346" y="1847850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ru-RU" sz="3200" dirty="0"/>
              <a:t>Запустите </a:t>
            </a:r>
            <a:r>
              <a:rPr lang="en-US" sz="3200" dirty="0" err="1"/>
              <a:t>Modelsim</a:t>
            </a:r>
            <a:r>
              <a:rPr lang="en-US" sz="3200" dirty="0"/>
              <a:t> </a:t>
            </a:r>
            <a:r>
              <a:rPr lang="ru-RU" sz="3200" dirty="0"/>
              <a:t>или </a:t>
            </a:r>
            <a:r>
              <a:rPr lang="en-US" sz="3200" dirty="0"/>
              <a:t>Questa </a:t>
            </a:r>
            <a:r>
              <a:rPr lang="ru-RU" sz="3200" dirty="0"/>
              <a:t>установленные вместе с </a:t>
            </a:r>
            <a:r>
              <a:rPr lang="en-US" sz="3200" dirty="0"/>
              <a:t>Quartus</a:t>
            </a:r>
            <a:r>
              <a:rPr lang="ru-RU" sz="32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Откройте в проект лежащий в директории </a:t>
            </a:r>
            <a:r>
              <a:rPr lang="en-US" sz="3200" dirty="0" err="1"/>
              <a:t>tmp_modelsim</a:t>
            </a:r>
            <a:r>
              <a:rPr lang="ru-RU" sz="32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Выполните </a:t>
            </a:r>
            <a:r>
              <a:rPr lang="en-US" sz="3200" dirty="0"/>
              <a:t>compile all</a:t>
            </a:r>
            <a:r>
              <a:rPr lang="ru-RU" sz="3200" dirty="0"/>
              <a:t> 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Выполните запуск симуляции для </a:t>
            </a:r>
            <a:r>
              <a:rPr lang="en-US" sz="3200" dirty="0" err="1"/>
              <a:t>work.tb_mirscv_test_soc</a:t>
            </a:r>
            <a:r>
              <a:rPr lang="ru-RU" sz="32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Запустите симуляцию на 150 </a:t>
            </a:r>
            <a:r>
              <a:rPr lang="ru-RU" sz="3200" dirty="0" err="1"/>
              <a:t>мс</a:t>
            </a:r>
            <a:r>
              <a:rPr lang="ru-RU" sz="3200" dirty="0"/>
              <a:t>.</a:t>
            </a:r>
            <a:r>
              <a:rPr lang="en-US" sz="28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8228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110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A94E62-AF48-467C-801A-7C92E8E0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414337"/>
            <a:ext cx="87058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139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111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5F6A80-A391-4EFC-90EF-FF27980B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76249"/>
            <a:ext cx="9880600" cy="54133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E37C33-B5A5-4D4D-B820-7C21757D8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705627"/>
            <a:ext cx="6346825" cy="58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691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0BDB27-B974-4B03-83CE-47FDFED8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2" y="981074"/>
            <a:ext cx="10583967" cy="47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15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86E29-622B-401B-BDF3-C5CBA620A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12" y="188077"/>
            <a:ext cx="8574088" cy="64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988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Как оценить </a:t>
            </a:r>
            <a:r>
              <a:rPr lang="en-US" sz="4800" b="1" dirty="0">
                <a:solidFill>
                  <a:srgbClr val="366088"/>
                </a:solidFill>
              </a:rPr>
              <a:t>CoreMark/MHz</a:t>
            </a:r>
            <a:endParaRPr lang="ru-RU" sz="4800" b="1" dirty="0">
              <a:solidFill>
                <a:srgbClr val="366088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114</a:t>
            </a:fld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F07A3ACA-F8DC-4ACC-8C03-34227AFF4A6F}"/>
              </a:ext>
            </a:extLst>
          </p:cNvPr>
          <p:cNvSpPr txBox="1">
            <a:spLocks/>
          </p:cNvSpPr>
          <p:nvPr/>
        </p:nvSpPr>
        <p:spPr>
          <a:xfrm>
            <a:off x="743346" y="1847850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ru-RU" sz="3200" dirty="0"/>
              <a:t>В конце теста в </a:t>
            </a:r>
            <a:r>
              <a:rPr lang="en-US" sz="3200" dirty="0" err="1"/>
              <a:t>uart</a:t>
            </a:r>
            <a:r>
              <a:rPr lang="en-US" sz="3200" dirty="0"/>
              <a:t> </a:t>
            </a:r>
            <a:r>
              <a:rPr lang="ru-RU" sz="3200" dirty="0"/>
              <a:t>тест выдает информацию о полученной производительности.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В ПО выдается общий </a:t>
            </a:r>
            <a:r>
              <a:rPr lang="en-US" sz="3200" dirty="0"/>
              <a:t>CoreMark </a:t>
            </a:r>
            <a:r>
              <a:rPr lang="ru-RU" sz="3200" dirty="0"/>
              <a:t>полученный на частоте в 16 МГц.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В оригинальной версии он равен 23.590991. Последняя строка.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Чтобы рассчитать метрику на МГц разделите ее на 16.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i="1" dirty="0"/>
              <a:t>1</a:t>
            </a:r>
            <a:r>
              <a:rPr lang="ru-RU" sz="3200" i="1" dirty="0"/>
              <a:t>.</a:t>
            </a:r>
            <a:r>
              <a:rPr lang="en-US" sz="3200" i="1" dirty="0"/>
              <a:t>47  CoreMark/MHz</a:t>
            </a:r>
            <a:r>
              <a:rPr lang="en-US" sz="28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33970261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Статическое предсказание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115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7B0429-FCF3-4E15-925F-C9A35FCA07FC}"/>
              </a:ext>
            </a:extLst>
          </p:cNvPr>
          <p:cNvSpPr/>
          <p:nvPr/>
        </p:nvSpPr>
        <p:spPr>
          <a:xfrm>
            <a:off x="596900" y="5798145"/>
            <a:ext cx="9664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latin typeface="Arial" panose="020B0604020202020204" pitchFamily="34" charset="0"/>
              </a:rPr>
              <a:t>Анализ методов разрешения конфликтов конвейера по управлению</a:t>
            </a:r>
            <a:br>
              <a:rPr lang="ru-RU" i="1" dirty="0"/>
            </a:br>
            <a:r>
              <a:rPr lang="ru-RU" i="1" dirty="0">
                <a:latin typeface="Arial" panose="020B0604020202020204" pitchFamily="34" charset="0"/>
              </a:rPr>
              <a:t>на примере открытой архитектуры RISC-V</a:t>
            </a:r>
            <a:br>
              <a:rPr lang="ru-RU" i="1" dirty="0"/>
            </a:br>
            <a:r>
              <a:rPr lang="ru-RU" i="1" dirty="0">
                <a:latin typeface="Arial" panose="020B0604020202020204" pitchFamily="34" charset="0"/>
              </a:rPr>
              <a:t>Е.М. Абрамов</a:t>
            </a:r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1B939D-3F6B-4E45-A0B2-9D524EF8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8795"/>
            <a:ext cx="6025140" cy="36893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C46BE0-8EE4-4F6D-A9C9-61E10938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0" y="1544637"/>
            <a:ext cx="5910840" cy="35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20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366088"/>
                </a:solidFill>
              </a:rPr>
              <a:t>BTFNT - backward taken, forward not taken</a:t>
            </a:r>
            <a:endParaRPr lang="ru-RU" sz="4800" b="1" dirty="0">
              <a:solidFill>
                <a:srgbClr val="366088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116</a:t>
            </a:fld>
            <a:endParaRPr lang="ru-RU" dirty="0"/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61183F19-35FC-4B7A-97A2-B593D2745BF9}"/>
              </a:ext>
            </a:extLst>
          </p:cNvPr>
          <p:cNvSpPr txBox="1">
            <a:spLocks/>
          </p:cNvSpPr>
          <p:nvPr/>
        </p:nvSpPr>
        <p:spPr>
          <a:xfrm>
            <a:off x="743346" y="1847850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ru-RU" sz="3200" dirty="0"/>
              <a:t>Для каждой считанной из памяти команды проверяется ее тип в стадии </a:t>
            </a:r>
            <a:r>
              <a:rPr lang="en-US" sz="3200" dirty="0"/>
              <a:t>fetch</a:t>
            </a:r>
            <a:r>
              <a:rPr lang="ru-RU" sz="32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Если это команда условного перехода необходимо проверить знак смещения.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В зависимости от знака смещения меняем управление </a:t>
            </a:r>
            <a:r>
              <a:rPr lang="en-US" sz="3200" dirty="0" err="1"/>
              <a:t>pc_next</a:t>
            </a:r>
            <a:r>
              <a:rPr lang="en-US" sz="3200" dirty="0"/>
              <a:t> </a:t>
            </a:r>
            <a:r>
              <a:rPr lang="ru-RU" sz="3200" dirty="0"/>
              <a:t>на +4 или +</a:t>
            </a:r>
            <a:r>
              <a:rPr lang="en-US" sz="3200" dirty="0" err="1"/>
              <a:t>imm</a:t>
            </a:r>
            <a:r>
              <a:rPr lang="ru-RU" sz="32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200" dirty="0"/>
              <a:t>В стадии </a:t>
            </a:r>
            <a:r>
              <a:rPr lang="en-US" sz="3200" dirty="0"/>
              <a:t>Decode </a:t>
            </a:r>
            <a:r>
              <a:rPr lang="ru-RU" sz="3200" dirty="0"/>
              <a:t>необходимо проверить что предсказание было сделано верно. Если нет сформировать сигнал </a:t>
            </a:r>
            <a:r>
              <a:rPr lang="en-US" sz="3200" dirty="0"/>
              <a:t>kill </a:t>
            </a:r>
            <a:r>
              <a:rPr lang="ru-RU" sz="3200" dirty="0"/>
              <a:t>для изменения состояния </a:t>
            </a:r>
            <a:r>
              <a:rPr lang="en-US" sz="3200" dirty="0"/>
              <a:t>PC.</a:t>
            </a:r>
            <a:r>
              <a:rPr lang="en-US" sz="2800" dirty="0"/>
              <a:t>		     </a:t>
            </a:r>
          </a:p>
        </p:txBody>
      </p:sp>
    </p:spTree>
    <p:extLst>
      <p:ext uri="{BB962C8B-B14F-4D97-AF65-F5344CB8AC3E}">
        <p14:creationId xmlns:p14="http://schemas.microsoft.com/office/powerpoint/2010/main" val="32305161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599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28" y="9525"/>
            <a:ext cx="10758544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366088"/>
                </a:solidFill>
              </a:rPr>
              <a:t>miriscv_fetch_unit.sv</a:t>
            </a:r>
            <a:endParaRPr lang="ru-RU" sz="4800" b="1" dirty="0">
              <a:solidFill>
                <a:srgbClr val="366088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E82DDD-7D06-4281-9542-66243CDE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971550"/>
            <a:ext cx="8948042" cy="57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561" y="0"/>
            <a:ext cx="10758544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366088"/>
                </a:solidFill>
              </a:rPr>
              <a:t>miriscv_decode_stage.sv</a:t>
            </a:r>
            <a:endParaRPr lang="ru-RU" sz="4800" b="1" dirty="0">
              <a:solidFill>
                <a:srgbClr val="366088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120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9BB94-19E9-418A-A3AA-6F8828C43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61" y="1439862"/>
            <a:ext cx="10812035" cy="1455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F99E04-B0FA-412F-B837-842934DA3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036" y="3348038"/>
            <a:ext cx="8566875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48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561" y="0"/>
            <a:ext cx="10758544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366088"/>
                </a:solidFill>
              </a:rPr>
              <a:t>miriscv_decode_stage.sv</a:t>
            </a:r>
            <a:endParaRPr lang="ru-RU" sz="4800" b="1" dirty="0">
              <a:solidFill>
                <a:srgbClr val="366088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121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A1A2F6-4294-466F-B481-6DF00AFB8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62" y="1325562"/>
            <a:ext cx="8339138" cy="51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2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35477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76665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149969" y="4664686"/>
            <a:ext cx="20746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445494" y="4671647"/>
            <a:ext cx="235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022007" y="4671647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3938588" y="3471497"/>
            <a:ext cx="7605712" cy="2900728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366088"/>
                </a:solidFill>
              </a:rPr>
              <a:t>Благодарность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</a:t>
            </a:fld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F07A3ACA-F8DC-4ACC-8C03-34227AFF4A6F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pPr marL="0" indent="0" algn="just">
              <a:buNone/>
            </a:pPr>
            <a:r>
              <a:rPr lang="ru-RU" sz="3200" dirty="0"/>
              <a:t>	Занятие проводится на основе лекционных материалов Михаила Попова из курса АПС НИУ МИЭТ и материалов книги Цифровая схемотехника и архитектура компьютера Дэвид М. Харрис и Сара Л. Харрис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1172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5940669" y="3845536"/>
            <a:ext cx="269631" cy="2129814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058519" y="4201136"/>
            <a:ext cx="992065" cy="1774214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433050" y="4201136"/>
            <a:ext cx="862134" cy="1774214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058519" y="1438886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433050" y="1438886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6773007" y="3506056"/>
            <a:ext cx="0" cy="2478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620607" y="2981325"/>
            <a:ext cx="0" cy="3002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453445" y="2897505"/>
            <a:ext cx="2878125" cy="267462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370103" y="2821305"/>
            <a:ext cx="4786847" cy="2819876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3898900" y="3854450"/>
            <a:ext cx="622788" cy="2120839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32250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B4AB58-7AB4-4512-8AC0-99E35336CD10}"/>
              </a:ext>
            </a:extLst>
          </p:cNvPr>
          <p:cNvGrpSpPr/>
          <p:nvPr/>
        </p:nvGrpSpPr>
        <p:grpSpPr>
          <a:xfrm>
            <a:off x="5937250" y="4032250"/>
            <a:ext cx="158750" cy="1943039"/>
            <a:chOff x="5937250" y="4032250"/>
            <a:chExt cx="158750" cy="1943039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6584AAA-4513-414E-A901-92F608A4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4032250"/>
              <a:ext cx="1587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8CBDD7F-2C44-44CF-BC83-D289007FF7CF}"/>
                </a:ext>
              </a:extLst>
            </p:cNvPr>
            <p:cNvCxnSpPr>
              <a:cxnSpLocks/>
            </p:cNvCxnSpPr>
            <p:nvPr/>
          </p:nvCxnSpPr>
          <p:spPr>
            <a:xfrm>
              <a:off x="6083300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5937250" y="1593850"/>
            <a:ext cx="2432050" cy="4381439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400376" y="5577840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1636248" y="3121691"/>
            <a:ext cx="0" cy="2853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5847080" y="5509260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1847263" y="4528460"/>
            <a:ext cx="57229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5943600" y="4979798"/>
            <a:ext cx="1626575" cy="26921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55826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659423" y="351692"/>
            <a:ext cx="7501121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8880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FE7017-7F13-43D9-BF4A-B399B0CF1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3" t="69226" r="31247" b="8210"/>
          <a:stretch/>
        </p:blipFill>
        <p:spPr>
          <a:xfrm>
            <a:off x="4214195" y="2488746"/>
            <a:ext cx="3685775" cy="1023180"/>
          </a:xfrm>
          <a:prstGeom prst="rect">
            <a:avLst/>
          </a:prstGeom>
        </p:spPr>
      </p:pic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FF67438C-9182-46B1-9BFD-A37AA604A9F6}"/>
              </a:ext>
            </a:extLst>
          </p:cNvPr>
          <p:cNvGraphicFramePr>
            <a:graphicFrameLocks noGrp="1"/>
          </p:cNvGraphicFramePr>
          <p:nvPr/>
        </p:nvGraphicFramePr>
        <p:xfrm>
          <a:off x="2912697" y="4845029"/>
          <a:ext cx="6366608" cy="6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748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32609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1218608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1325548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1221095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600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cs typeface="Cordia New" panose="020B0304020202020204" pitchFamily="34" charset="-34"/>
                        </a:rPr>
                        <a:t>Fetch</a:t>
                      </a:r>
                      <a:endParaRPr lang="ru-RU" sz="14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Decode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Execute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Memory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Writeback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443C348-8044-4DCD-8777-D0DBF960B34E}"/>
              </a:ext>
            </a:extLst>
          </p:cNvPr>
          <p:cNvGraphicFramePr>
            <a:graphicFrameLocks noGrp="1"/>
          </p:cNvGraphicFramePr>
          <p:nvPr/>
        </p:nvGraphicFramePr>
        <p:xfrm>
          <a:off x="2912696" y="5892546"/>
          <a:ext cx="6366609" cy="6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583">
                  <a:extLst>
                    <a:ext uri="{9D8B030D-6E8A-4147-A177-3AD203B41FA5}">
                      <a16:colId xmlns:a16="http://schemas.microsoft.com/office/drawing/2014/main" val="4250327631"/>
                    </a:ext>
                  </a:extLst>
                </a:gridCol>
                <a:gridCol w="850539">
                  <a:extLst>
                    <a:ext uri="{9D8B030D-6E8A-4147-A177-3AD203B41FA5}">
                      <a16:colId xmlns:a16="http://schemas.microsoft.com/office/drawing/2014/main" val="3692774757"/>
                    </a:ext>
                  </a:extLst>
                </a:gridCol>
                <a:gridCol w="1089287">
                  <a:extLst>
                    <a:ext uri="{9D8B030D-6E8A-4147-A177-3AD203B41FA5}">
                      <a16:colId xmlns:a16="http://schemas.microsoft.com/office/drawing/2014/main" val="3092387282"/>
                    </a:ext>
                  </a:extLst>
                </a:gridCol>
                <a:gridCol w="1089287">
                  <a:extLst>
                    <a:ext uri="{9D8B030D-6E8A-4147-A177-3AD203B41FA5}">
                      <a16:colId xmlns:a16="http://schemas.microsoft.com/office/drawing/2014/main" val="212221482"/>
                    </a:ext>
                  </a:extLst>
                </a:gridCol>
                <a:gridCol w="910226">
                  <a:extLst>
                    <a:ext uri="{9D8B030D-6E8A-4147-A177-3AD203B41FA5}">
                      <a16:colId xmlns:a16="http://schemas.microsoft.com/office/drawing/2014/main" val="1377390247"/>
                    </a:ext>
                  </a:extLst>
                </a:gridCol>
                <a:gridCol w="1489687">
                  <a:extLst>
                    <a:ext uri="{9D8B030D-6E8A-4147-A177-3AD203B41FA5}">
                      <a16:colId xmlns:a16="http://schemas.microsoft.com/office/drawing/2014/main" val="1540489076"/>
                    </a:ext>
                  </a:extLst>
                </a:gridCol>
              </a:tblGrid>
              <a:tr h="6003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FET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DEC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ADDR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OP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EXE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WB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99444"/>
                  </a:ext>
                </a:extLst>
              </a:tr>
            </a:tbl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B1FE53-1243-4B13-AFD4-AEA0F0A4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96" y="3637626"/>
            <a:ext cx="6322369" cy="10817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BFD3A5-09E6-4A16-A34A-2662FDF5C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57" r="51256"/>
          <a:stretch/>
        </p:blipFill>
        <p:spPr>
          <a:xfrm>
            <a:off x="4214195" y="1337587"/>
            <a:ext cx="3763610" cy="12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7403866-D4F4-406C-99BD-CD3C3DF0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220" y="1690688"/>
            <a:ext cx="4389560" cy="50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E00836-0255-43B8-B8E3-80C9BD3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1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61ACF3-4E50-4A93-B602-0472E4E5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628060" y="1349069"/>
            <a:ext cx="3072179" cy="34466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0CD988-8D7C-46BF-A513-4397BB84F85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838200" y="2337085"/>
            <a:ext cx="5953858" cy="1642586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2CC0913-E577-49D6-9D92-46C47339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Суперконвейер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6C8AD0-D1EA-47E0-92E7-C73B0E611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168" b="6307"/>
          <a:stretch/>
        </p:blipFill>
        <p:spPr>
          <a:xfrm>
            <a:off x="1254370" y="4467807"/>
            <a:ext cx="6515100" cy="12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0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42863DA-23CC-469B-AABA-6D38C41888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Гиперконвейер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5E9890-3AE1-4CC4-88EA-18A97A2FA92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 rot="60000">
            <a:off x="3104803" y="2585031"/>
            <a:ext cx="5982394" cy="23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68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392259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81906-CFC9-4295-9201-96A17573F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77"/>
          <a:stretch/>
        </p:blipFill>
        <p:spPr>
          <a:xfrm>
            <a:off x="544001" y="2417197"/>
            <a:ext cx="6004981" cy="230549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3A4758-315D-4594-AEEC-1864383C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43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9503FF7-052D-41E7-8D07-2D066923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Расфазировка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599883-7841-40A9-AEB8-9E11F406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41"/>
          <a:stretch/>
        </p:blipFill>
        <p:spPr>
          <a:xfrm>
            <a:off x="6377592" y="2746899"/>
            <a:ext cx="4770137" cy="1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37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AFD740-3891-4521-9EFE-720EDA9E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11" y="1635125"/>
            <a:ext cx="6762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A66BE7C-2072-47A1-9AE9-9B431FFC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Линии тактирования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4562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F417F-B2A6-4E3B-8A39-84449E95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92" y="2487276"/>
            <a:ext cx="4613308" cy="284805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C0C3D4-580D-4067-8CCA-F23867BE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4058259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s1, s2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t4, t2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254257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9199F7-9E25-42A3-82E1-E51C44A11FFB}"/>
                  </a:ext>
                </a:extLst>
              </p:cNvPr>
              <p:cNvSpPr txBox="1"/>
              <p:nvPr/>
            </p:nvSpPr>
            <p:spPr>
              <a:xfrm>
                <a:off x="500062" y="4534459"/>
                <a:ext cx="11191875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𝑝𝑖𝑝𝑒𝑙𝑖𝑛𝑒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𝑝𝑖𝑝𝑒𝑙𝑖𝑛𝑒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9199F7-9E25-42A3-82E1-E51C44A11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" y="4534459"/>
                <a:ext cx="11191875" cy="464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16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AD85EC0-E0A5-4E5B-A194-CF57A8F7FAEB}"/>
              </a:ext>
            </a:extLst>
          </p:cNvPr>
          <p:cNvGraphicFramePr>
            <a:graphicFrameLocks noGrp="1"/>
          </p:cNvGraphicFramePr>
          <p:nvPr/>
        </p:nvGraphicFramePr>
        <p:xfrm>
          <a:off x="3407953" y="1818544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116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BFD7DB4-3347-4C31-A5D2-6D694C5528C5}"/>
              </a:ext>
            </a:extLst>
          </p:cNvPr>
          <p:cNvGraphicFramePr>
            <a:graphicFrameLocks noGrp="1"/>
          </p:cNvGraphicFramePr>
          <p:nvPr/>
        </p:nvGraphicFramePr>
        <p:xfrm>
          <a:off x="4257123" y="2312757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READ</a:t>
                      </a:r>
                      <a:endParaRPr lang="ru-RU" sz="1800" b="1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31287B3-F622-4E57-839F-A424A949721C}"/>
              </a:ext>
            </a:extLst>
          </p:cNvPr>
          <p:cNvGraphicFramePr>
            <a:graphicFrameLocks noGrp="1"/>
          </p:cNvGraphicFramePr>
          <p:nvPr/>
        </p:nvGraphicFramePr>
        <p:xfrm>
          <a:off x="3407953" y="3020643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READ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E66E1A0-4DDD-4C31-9B5E-12B0BD2939D6}"/>
              </a:ext>
            </a:extLst>
          </p:cNvPr>
          <p:cNvGraphicFramePr>
            <a:graphicFrameLocks noGrp="1"/>
          </p:cNvGraphicFramePr>
          <p:nvPr/>
        </p:nvGraphicFramePr>
        <p:xfrm>
          <a:off x="4257123" y="3521217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399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00BE118-D34E-467A-B618-7DEA122F64EE}"/>
              </a:ext>
            </a:extLst>
          </p:cNvPr>
          <p:cNvGraphicFramePr>
            <a:graphicFrameLocks noGrp="1"/>
          </p:cNvGraphicFramePr>
          <p:nvPr/>
        </p:nvGraphicFramePr>
        <p:xfrm>
          <a:off x="3407953" y="4222307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03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9977AFDE-0238-41CE-B735-5D28D3D79CBF}"/>
              </a:ext>
            </a:extLst>
          </p:cNvPr>
          <p:cNvGraphicFramePr>
            <a:graphicFrameLocks noGrp="1"/>
          </p:cNvGraphicFramePr>
          <p:nvPr/>
        </p:nvGraphicFramePr>
        <p:xfrm>
          <a:off x="4257123" y="4722881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1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6C1C35E-AF90-442C-990A-84CF62250641}"/>
              </a:ext>
            </a:extLst>
          </p:cNvPr>
          <p:cNvSpPr/>
          <p:nvPr/>
        </p:nvSpPr>
        <p:spPr>
          <a:xfrm>
            <a:off x="3574316" y="5485331"/>
            <a:ext cx="50433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input(k+1)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input(k)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  <a:endParaRPr lang="ru-RU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88B949A-53F6-415F-8DE4-1C776BFC34F4}"/>
              </a:ext>
            </a:extLst>
          </p:cNvPr>
          <p:cNvSpPr/>
          <p:nvPr/>
        </p:nvSpPr>
        <p:spPr>
          <a:xfrm>
            <a:off x="2164797" y="1706622"/>
            <a:ext cx="301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DC4730C-5A1C-4207-9393-8AFEF42B5EA1}"/>
              </a:ext>
            </a:extLst>
          </p:cNvPr>
          <p:cNvSpPr/>
          <p:nvPr/>
        </p:nvSpPr>
        <p:spPr>
          <a:xfrm>
            <a:off x="1957692" y="2187962"/>
            <a:ext cx="588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k+1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801DE11-5185-4614-A8BD-F2244E8F3A3E}"/>
              </a:ext>
            </a:extLst>
          </p:cNvPr>
          <p:cNvSpPr/>
          <p:nvPr/>
        </p:nvSpPr>
        <p:spPr>
          <a:xfrm>
            <a:off x="2160053" y="2941592"/>
            <a:ext cx="301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ED37A90-7918-4748-BFC1-BBD08C91F5DA}"/>
              </a:ext>
            </a:extLst>
          </p:cNvPr>
          <p:cNvSpPr/>
          <p:nvPr/>
        </p:nvSpPr>
        <p:spPr>
          <a:xfrm>
            <a:off x="1957692" y="3430128"/>
            <a:ext cx="588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k+1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DC50353-B50D-46CB-B69F-3CF39B8C85B3}"/>
              </a:ext>
            </a:extLst>
          </p:cNvPr>
          <p:cNvSpPr/>
          <p:nvPr/>
        </p:nvSpPr>
        <p:spPr>
          <a:xfrm>
            <a:off x="2160053" y="4131218"/>
            <a:ext cx="301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30E7012-4428-450E-99BD-AD020060BAE1}"/>
              </a:ext>
            </a:extLst>
          </p:cNvPr>
          <p:cNvSpPr/>
          <p:nvPr/>
        </p:nvSpPr>
        <p:spPr>
          <a:xfrm>
            <a:off x="1957692" y="4631792"/>
            <a:ext cx="588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k+1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2443434-FA91-4E3C-A0C0-2065810CA99F}"/>
              </a:ext>
            </a:extLst>
          </p:cNvPr>
          <p:cNvSpPr/>
          <p:nvPr/>
        </p:nvSpPr>
        <p:spPr>
          <a:xfrm>
            <a:off x="8938480" y="1675844"/>
            <a:ext cx="2939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read after write</a:t>
            </a:r>
            <a:endParaRPr lang="ru-RU" sz="3200" dirty="0">
              <a:cs typeface="Cordia New" panose="020B0304020202020204" pitchFamily="34" charset="-34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18F76CE-3ECD-4271-9D7F-0508F6416F39}"/>
              </a:ext>
            </a:extLst>
          </p:cNvPr>
          <p:cNvSpPr/>
          <p:nvPr/>
        </p:nvSpPr>
        <p:spPr>
          <a:xfrm>
            <a:off x="8938480" y="2910814"/>
            <a:ext cx="2939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write after read</a:t>
            </a:r>
            <a:endParaRPr lang="ru-RU" sz="3200" dirty="0">
              <a:cs typeface="Cordia New" panose="020B0304020202020204" pitchFamily="34" charset="-34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E5E9890-531B-4E7F-A588-7FEB185C1522}"/>
              </a:ext>
            </a:extLst>
          </p:cNvPr>
          <p:cNvSpPr/>
          <p:nvPr/>
        </p:nvSpPr>
        <p:spPr>
          <a:xfrm>
            <a:off x="8938479" y="4100440"/>
            <a:ext cx="30262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write after write</a:t>
            </a:r>
            <a:endParaRPr lang="ru-RU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1D8D8E2-F066-4CDA-85BF-24F0E3142468}"/>
              </a:ext>
            </a:extLst>
          </p:cNvPr>
          <p:cNvSpPr/>
          <p:nvPr/>
        </p:nvSpPr>
        <p:spPr>
          <a:xfrm>
            <a:off x="8938480" y="2095629"/>
            <a:ext cx="968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RAW</a:t>
            </a:r>
            <a:endParaRPr lang="ru-RU" sz="4000" b="1" dirty="0">
              <a:cs typeface="Cordia New" panose="020B0304020202020204" pitchFamily="34" charset="-34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35CFBA3-17CB-4F49-B1E1-5D1C43B53AC1}"/>
              </a:ext>
            </a:extLst>
          </p:cNvPr>
          <p:cNvSpPr/>
          <p:nvPr/>
        </p:nvSpPr>
        <p:spPr>
          <a:xfrm>
            <a:off x="8938479" y="3337795"/>
            <a:ext cx="968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WAR</a:t>
            </a:r>
            <a:endParaRPr lang="ru-RU" sz="4000" b="1" dirty="0">
              <a:cs typeface="Cordia New" panose="020B0304020202020204" pitchFamily="34" charset="-34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A92021-8F26-480E-B417-733D6E445E34}"/>
              </a:ext>
            </a:extLst>
          </p:cNvPr>
          <p:cNvSpPr/>
          <p:nvPr/>
        </p:nvSpPr>
        <p:spPr>
          <a:xfrm>
            <a:off x="8938479" y="4539277"/>
            <a:ext cx="1043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WAW</a:t>
            </a:r>
            <a:endParaRPr lang="ru-RU" sz="4000" b="1" dirty="0">
              <a:cs typeface="Cordia New" panose="020B0304020202020204" pitchFamily="34" charset="-34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00470650-241F-4C48-85EB-0C500739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88177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C93BD6-3292-4F75-AE49-A3C8CCEA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07" y="2848927"/>
            <a:ext cx="8741093" cy="5800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9CD42-F131-4AB8-9F7D-5671F6AA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06" y="3839406"/>
            <a:ext cx="8741093" cy="58007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2100CA4-2E2E-4967-980C-500F3312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данным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2F6CFD-ACD2-48FD-95D8-88BCBBFAD110}"/>
              </a:ext>
            </a:extLst>
          </p:cNvPr>
          <p:cNvSpPr/>
          <p:nvPr/>
        </p:nvSpPr>
        <p:spPr>
          <a:xfrm>
            <a:off x="3574316" y="5485331"/>
            <a:ext cx="50433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input(k+1)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input(k)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  <a:endParaRPr lang="ru-RU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42EA4F2-CBB5-4C9B-9311-1C7D7BD3E49C}"/>
              </a:ext>
            </a:extLst>
          </p:cNvPr>
          <p:cNvSpPr txBox="1">
            <a:spLocks/>
          </p:cNvSpPr>
          <p:nvPr/>
        </p:nvSpPr>
        <p:spPr>
          <a:xfrm>
            <a:off x="190500" y="2920364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3F95BE5-C797-4907-8BB3-11E11044669B}"/>
              </a:ext>
            </a:extLst>
          </p:cNvPr>
          <p:cNvSpPr txBox="1">
            <a:spLocks/>
          </p:cNvSpPr>
          <p:nvPr/>
        </p:nvSpPr>
        <p:spPr>
          <a:xfrm>
            <a:off x="190500" y="3910844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85EEE48-D315-46A5-A0C1-7872C72B6909}"/>
              </a:ext>
            </a:extLst>
          </p:cNvPr>
          <p:cNvSpPr/>
          <p:nvPr/>
        </p:nvSpPr>
        <p:spPr>
          <a:xfrm>
            <a:off x="7438291" y="2848927"/>
            <a:ext cx="1222131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839BFAC-5190-4A93-8CC9-51729A6AD218}"/>
              </a:ext>
            </a:extLst>
          </p:cNvPr>
          <p:cNvSpPr/>
          <p:nvPr/>
        </p:nvSpPr>
        <p:spPr>
          <a:xfrm>
            <a:off x="4328745" y="3839405"/>
            <a:ext cx="1222131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7E2A09E-3233-4D09-B88F-33B3BC7AB000}"/>
              </a:ext>
            </a:extLst>
          </p:cNvPr>
          <p:cNvSpPr/>
          <p:nvPr/>
        </p:nvSpPr>
        <p:spPr>
          <a:xfrm>
            <a:off x="5542085" y="3839404"/>
            <a:ext cx="1192824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5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33A491-F6A4-467E-B739-21C494D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Минимизация конфликтов по данным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4068265-8C82-4186-8B7D-4C2E84529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пузырька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Пересылка результата (продвижение результата)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Внеочередное исполнение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Переименовывание регистров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Сортировка команд на этапе компиляции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F14575-7AAE-4635-B8A7-7D5A74FD7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06"/>
          <a:stretch/>
        </p:blipFill>
        <p:spPr>
          <a:xfrm>
            <a:off x="3395296" y="2340952"/>
            <a:ext cx="3111011" cy="27622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EC92B7-C69C-44FA-82F4-FB363A2C3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46"/>
          <a:stretch/>
        </p:blipFill>
        <p:spPr>
          <a:xfrm>
            <a:off x="6858000" y="2340952"/>
            <a:ext cx="2996712" cy="2762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0550D-5D11-4210-859F-806DC5E1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2" y="3307739"/>
            <a:ext cx="1743075" cy="828675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6DFA632-7347-4229-908B-E863EC9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сортировки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544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C62C987-30AC-4D2A-8A17-B85F9402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управлению</a:t>
            </a:r>
          </a:p>
        </p:txBody>
      </p:sp>
    </p:spTree>
    <p:extLst>
      <p:ext uri="{BB962C8B-B14F-4D97-AF65-F5344CB8AC3E}">
        <p14:creationId xmlns:p14="http://schemas.microsoft.com/office/powerpoint/2010/main" val="1541272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A9A536-946A-4340-91B9-26EF07C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Сокращение задержек условного перехода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E7D36AF-672A-4831-8649-088BFCA9D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Вычисление исполнительного адреса перехода на ступени декодирования команды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буфера адресов переходов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(branch target buffer – BTB)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Кэш-память для хранения команд, расположенных в точке перехода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BTBI)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буфера цикла</a:t>
            </a:r>
          </a:p>
        </p:txBody>
      </p:sp>
    </p:spTree>
    <p:extLst>
      <p:ext uri="{BB962C8B-B14F-4D97-AF65-F5344CB8AC3E}">
        <p14:creationId xmlns:p14="http://schemas.microsoft.com/office/powerpoint/2010/main" val="29093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Статическое предсказание переходов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B3BB2-9771-48A8-B621-DF1BFB91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1825625"/>
            <a:ext cx="5989161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происходит всегда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не происходит никогда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Предсказание определяется по результатам профилирования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Предсказание зависит от направления перехода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 первом выполнении переход происходит всегда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64A0F65-18B0-4454-8698-E069E1101D99}"/>
              </a:ext>
            </a:extLst>
          </p:cNvPr>
          <p:cNvCxnSpPr>
            <a:cxnSpLocks/>
          </p:cNvCxnSpPr>
          <p:nvPr/>
        </p:nvCxnSpPr>
        <p:spPr>
          <a:xfrm flipH="1">
            <a:off x="7366541" y="5393353"/>
            <a:ext cx="389189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BF068D4-E6D4-42CE-BE54-E396EFE13A2D}"/>
              </a:ext>
            </a:extLst>
          </p:cNvPr>
          <p:cNvCxnSpPr>
            <a:cxnSpLocks/>
          </p:cNvCxnSpPr>
          <p:nvPr/>
        </p:nvCxnSpPr>
        <p:spPr>
          <a:xfrm>
            <a:off x="7759447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C92090C-9209-4055-97DE-B82708AAD52E}"/>
              </a:ext>
            </a:extLst>
          </p:cNvPr>
          <p:cNvCxnSpPr>
            <a:cxnSpLocks/>
          </p:cNvCxnSpPr>
          <p:nvPr/>
        </p:nvCxnSpPr>
        <p:spPr>
          <a:xfrm>
            <a:off x="8148636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96CE9BA-A588-495B-AE1E-1BF9C09D35F7}"/>
              </a:ext>
            </a:extLst>
          </p:cNvPr>
          <p:cNvCxnSpPr>
            <a:cxnSpLocks/>
          </p:cNvCxnSpPr>
          <p:nvPr/>
        </p:nvCxnSpPr>
        <p:spPr>
          <a:xfrm>
            <a:off x="8530391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519EBE-2586-4983-A22D-26FD6F914099}"/>
              </a:ext>
            </a:extLst>
          </p:cNvPr>
          <p:cNvCxnSpPr>
            <a:cxnSpLocks/>
          </p:cNvCxnSpPr>
          <p:nvPr/>
        </p:nvCxnSpPr>
        <p:spPr>
          <a:xfrm>
            <a:off x="8918652" y="5393353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D116A4D-88C3-4729-9090-2265E9D70A6C}"/>
              </a:ext>
            </a:extLst>
          </p:cNvPr>
          <p:cNvCxnSpPr>
            <a:cxnSpLocks/>
          </p:cNvCxnSpPr>
          <p:nvPr/>
        </p:nvCxnSpPr>
        <p:spPr>
          <a:xfrm>
            <a:off x="9314343" y="540150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E459ED4-71C4-44C1-BA0B-641DAD397238}"/>
              </a:ext>
            </a:extLst>
          </p:cNvPr>
          <p:cNvCxnSpPr>
            <a:cxnSpLocks/>
          </p:cNvCxnSpPr>
          <p:nvPr/>
        </p:nvCxnSpPr>
        <p:spPr>
          <a:xfrm>
            <a:off x="9688667" y="539335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4A35CC9-0800-4B72-8C30-841D46DBCB11}"/>
              </a:ext>
            </a:extLst>
          </p:cNvPr>
          <p:cNvCxnSpPr>
            <a:cxnSpLocks/>
          </p:cNvCxnSpPr>
          <p:nvPr/>
        </p:nvCxnSpPr>
        <p:spPr>
          <a:xfrm>
            <a:off x="10090864" y="539573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7DDB136-4BE1-4681-9649-1E8C00945819}"/>
              </a:ext>
            </a:extLst>
          </p:cNvPr>
          <p:cNvCxnSpPr>
            <a:cxnSpLocks/>
          </p:cNvCxnSpPr>
          <p:nvPr/>
        </p:nvCxnSpPr>
        <p:spPr>
          <a:xfrm>
            <a:off x="10478193" y="539335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4136A0F-846F-48CE-BBBD-9DBB039D1675}"/>
              </a:ext>
            </a:extLst>
          </p:cNvPr>
          <p:cNvCxnSpPr>
            <a:cxnSpLocks/>
          </p:cNvCxnSpPr>
          <p:nvPr/>
        </p:nvCxnSpPr>
        <p:spPr>
          <a:xfrm>
            <a:off x="10865522" y="5390969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BF73EFE-1BC8-4357-AD37-FD7286E1A098}"/>
              </a:ext>
            </a:extLst>
          </p:cNvPr>
          <p:cNvCxnSpPr>
            <a:cxnSpLocks/>
          </p:cNvCxnSpPr>
          <p:nvPr/>
        </p:nvCxnSpPr>
        <p:spPr>
          <a:xfrm>
            <a:off x="11260287" y="539096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32F35A6-B1FC-47F2-B943-C087D61363EF}"/>
              </a:ext>
            </a:extLst>
          </p:cNvPr>
          <p:cNvSpPr/>
          <p:nvPr/>
        </p:nvSpPr>
        <p:spPr>
          <a:xfrm>
            <a:off x="7538874" y="5584925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10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975556-6A1D-4B94-960F-B4B7AE3F66A5}"/>
              </a:ext>
            </a:extLst>
          </p:cNvPr>
          <p:cNvSpPr/>
          <p:nvPr/>
        </p:nvSpPr>
        <p:spPr>
          <a:xfrm>
            <a:off x="7928063" y="5584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20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140F6C3-162B-4CBA-862D-58EE41444EA5}"/>
              </a:ext>
            </a:extLst>
          </p:cNvPr>
          <p:cNvSpPr/>
          <p:nvPr/>
        </p:nvSpPr>
        <p:spPr>
          <a:xfrm>
            <a:off x="8308369" y="5584737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30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6E21B5-C3BA-451E-A483-0B112CC56D46}"/>
              </a:ext>
            </a:extLst>
          </p:cNvPr>
          <p:cNvSpPr/>
          <p:nvPr/>
        </p:nvSpPr>
        <p:spPr>
          <a:xfrm>
            <a:off x="8697558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40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F9059E3-E70D-418E-91F3-FB0A1A9E0422}"/>
              </a:ext>
            </a:extLst>
          </p:cNvPr>
          <p:cNvSpPr/>
          <p:nvPr/>
        </p:nvSpPr>
        <p:spPr>
          <a:xfrm>
            <a:off x="9091913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50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374305-4048-4DE5-9790-E0F726EF2516}"/>
              </a:ext>
            </a:extLst>
          </p:cNvPr>
          <p:cNvSpPr/>
          <p:nvPr/>
        </p:nvSpPr>
        <p:spPr>
          <a:xfrm>
            <a:off x="9467053" y="5591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60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D80F7FE-7A3B-4FA9-A658-674A8BA5117B}"/>
              </a:ext>
            </a:extLst>
          </p:cNvPr>
          <p:cNvSpPr/>
          <p:nvPr/>
        </p:nvSpPr>
        <p:spPr>
          <a:xfrm>
            <a:off x="9870291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70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564863C-8B2D-411A-841A-74B7B1E86D82}"/>
              </a:ext>
            </a:extLst>
          </p:cNvPr>
          <p:cNvSpPr/>
          <p:nvPr/>
        </p:nvSpPr>
        <p:spPr>
          <a:xfrm>
            <a:off x="10283146" y="5591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80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A31F7AD-EB9F-4A5E-80FE-753CE4E6E899}"/>
              </a:ext>
            </a:extLst>
          </p:cNvPr>
          <p:cNvSpPr/>
          <p:nvPr/>
        </p:nvSpPr>
        <p:spPr>
          <a:xfrm>
            <a:off x="10644949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90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6AE8DE4-B0D0-4D64-831A-91F235BF5EEB}"/>
              </a:ext>
            </a:extLst>
          </p:cNvPr>
          <p:cNvSpPr/>
          <p:nvPr/>
        </p:nvSpPr>
        <p:spPr>
          <a:xfrm>
            <a:off x="10973738" y="5583085"/>
            <a:ext cx="56938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100</a:t>
            </a:r>
            <a:endParaRPr lang="ru-RU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670C42B7-FB55-48C8-BF0E-0C47703823D2}"/>
              </a:ext>
            </a:extLst>
          </p:cNvPr>
          <p:cNvGrpSpPr/>
          <p:nvPr/>
        </p:nvGrpSpPr>
        <p:grpSpPr>
          <a:xfrm>
            <a:off x="8918651" y="1993304"/>
            <a:ext cx="1968179" cy="584775"/>
            <a:chOff x="8918651" y="1993304"/>
            <a:chExt cx="1968179" cy="584775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71B0C4F5-230D-4169-9476-A10FF75CE54B}"/>
                </a:ext>
              </a:extLst>
            </p:cNvPr>
            <p:cNvSpPr/>
            <p:nvPr/>
          </p:nvSpPr>
          <p:spPr>
            <a:xfrm>
              <a:off x="8918651" y="1993304"/>
              <a:ext cx="1194959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F7943A31-CCCF-4F62-A552-2D66F96F3440}"/>
                </a:ext>
              </a:extLst>
            </p:cNvPr>
            <p:cNvSpPr/>
            <p:nvPr/>
          </p:nvSpPr>
          <p:spPr>
            <a:xfrm>
              <a:off x="10113617" y="1993304"/>
              <a:ext cx="77321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61ECA6E-50E3-414F-86B9-C9FD9C5F60BE}"/>
              </a:ext>
            </a:extLst>
          </p:cNvPr>
          <p:cNvGrpSpPr/>
          <p:nvPr/>
        </p:nvGrpSpPr>
        <p:grpSpPr>
          <a:xfrm>
            <a:off x="9958070" y="2875457"/>
            <a:ext cx="1184204" cy="587161"/>
            <a:chOff x="9958070" y="2875457"/>
            <a:chExt cx="1184204" cy="587161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38E7097-7819-4358-A00B-C372C0E86195}"/>
                </a:ext>
              </a:extLst>
            </p:cNvPr>
            <p:cNvSpPr/>
            <p:nvPr/>
          </p:nvSpPr>
          <p:spPr>
            <a:xfrm>
              <a:off x="9958070" y="2877843"/>
              <a:ext cx="703710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C87BFBC6-49A5-4813-85DF-C770C1B35106}"/>
                </a:ext>
              </a:extLst>
            </p:cNvPr>
            <p:cNvSpPr/>
            <p:nvPr/>
          </p:nvSpPr>
          <p:spPr>
            <a:xfrm>
              <a:off x="10650919" y="2875457"/>
              <a:ext cx="491355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F21873E-FAFB-4D62-BA6E-B1CDFBDF5E83}"/>
              </a:ext>
            </a:extLst>
          </p:cNvPr>
          <p:cNvGrpSpPr/>
          <p:nvPr/>
        </p:nvGrpSpPr>
        <p:grpSpPr>
          <a:xfrm>
            <a:off x="9181203" y="3736043"/>
            <a:ext cx="1792530" cy="587161"/>
            <a:chOff x="9181203" y="3736043"/>
            <a:chExt cx="1792530" cy="587161"/>
          </a:xfrm>
        </p:grpSpPr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A16165C9-7018-4988-9AAA-0663FB969BA2}"/>
                </a:ext>
              </a:extLst>
            </p:cNvPr>
            <p:cNvSpPr/>
            <p:nvPr/>
          </p:nvSpPr>
          <p:spPr>
            <a:xfrm>
              <a:off x="9181203" y="3738429"/>
              <a:ext cx="994431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8FA80E95-2A77-4D58-A7FE-DBE3E9A419BA}"/>
                </a:ext>
              </a:extLst>
            </p:cNvPr>
            <p:cNvSpPr/>
            <p:nvPr/>
          </p:nvSpPr>
          <p:spPr>
            <a:xfrm>
              <a:off x="10175639" y="3736043"/>
              <a:ext cx="798094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C52D908-9650-4D73-ACD5-58560AF1300A}"/>
              </a:ext>
            </a:extLst>
          </p:cNvPr>
          <p:cNvSpPr/>
          <p:nvPr/>
        </p:nvSpPr>
        <p:spPr>
          <a:xfrm>
            <a:off x="7949261" y="4897813"/>
            <a:ext cx="300434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dirty="0">
                <a:latin typeface="HelveticaNeueCyr" panose="02000503040000020004" pitchFamily="2" charset="-52"/>
                <a:cs typeface="Cordia New" panose="020B0304020202020204" pitchFamily="34" charset="-34"/>
              </a:rPr>
              <a:t>Точность предсказания, 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13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FB90B-0F4B-4DDB-930C-389F598E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Одноуровневые (бимодальные)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Двухуровневые (коррелированные)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Гибридные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Ассиметричные</a:t>
            </a:r>
          </a:p>
        </p:txBody>
      </p:sp>
    </p:spTree>
    <p:extLst>
      <p:ext uri="{BB962C8B-B14F-4D97-AF65-F5344CB8AC3E}">
        <p14:creationId xmlns:p14="http://schemas.microsoft.com/office/powerpoint/2010/main" val="5538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737472-0458-467D-AD60-7D10B33D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17" y="2317394"/>
            <a:ext cx="3772233" cy="27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D236D775-A12F-42FF-BDA8-F9988EA764D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819525"/>
          <a:ext cx="8128000" cy="579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308663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50301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478317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340756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48312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84496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099996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901991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919126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82448297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553479"/>
                  </a:ext>
                </a:extLst>
              </a:tr>
            </a:tbl>
          </a:graphicData>
        </a:graphic>
      </p:graphicFrame>
      <p:sp>
        <p:nvSpPr>
          <p:cNvPr id="5" name="Объект 2">
            <a:extLst>
              <a:ext uri="{FF2B5EF4-FFF2-40B4-BE49-F238E27FC236}">
                <a16:creationId xmlns:a16="http://schemas.microsoft.com/office/drawing/2014/main" id="{955FF600-58EB-4757-AF02-CB988AD8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Использовать память для накопления статистики переходов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 основе полученной статистики делать предположение о переходе</a:t>
            </a:r>
          </a:p>
        </p:txBody>
      </p:sp>
    </p:spTree>
    <p:extLst>
      <p:ext uri="{BB962C8B-B14F-4D97-AF65-F5344CB8AC3E}">
        <p14:creationId xmlns:p14="http://schemas.microsoft.com/office/powerpoint/2010/main" val="30025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Смита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928B97-5753-4033-8386-AF6E105A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00 – перехода не будет (сильное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01 – перехода не будет (слабое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 – переход будет (слабое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11 – переход будет (сильное предсказание)</a:t>
            </a:r>
          </a:p>
        </p:txBody>
      </p:sp>
      <p:pic>
        <p:nvPicPr>
          <p:cNvPr id="1028" name="Picture 4" descr="Динамическое предсказание переходов">
            <a:extLst>
              <a:ext uri="{FF2B5EF4-FFF2-40B4-BE49-F238E27FC236}">
                <a16:creationId xmlns:a16="http://schemas.microsoft.com/office/drawing/2014/main" id="{4D409B04-7ADB-4C18-A9F2-94D90DBE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33" y="4146533"/>
            <a:ext cx="4450984" cy="25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7. Предсказание переходов в процессорах с конвейерной структурой - Шпоры  Орг ЭВМ - Каталог статей - kober.ru">
            <a:extLst>
              <a:ext uri="{FF2B5EF4-FFF2-40B4-BE49-F238E27FC236}">
                <a16:creationId xmlns:a16="http://schemas.microsoft.com/office/drawing/2014/main" id="{3D414163-1F11-431C-A16A-49DD6B97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793"/>
            <a:ext cx="41148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FDA5BD-52EF-4C4A-B73F-899C7E8C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50" y="2166395"/>
            <a:ext cx="7181900" cy="34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FDA5BD-52EF-4C4A-B73F-899C7E8C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50" y="2166395"/>
            <a:ext cx="7181900" cy="3481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FA67B-6C24-47D7-847A-D868F1B37609}"/>
              </a:ext>
            </a:extLst>
          </p:cNvPr>
          <p:cNvSpPr txBox="1"/>
          <p:nvPr/>
        </p:nvSpPr>
        <p:spPr>
          <a:xfrm>
            <a:off x="3103349" y="1974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0001</a:t>
            </a:r>
            <a:endParaRPr lang="ru-RU" sz="2400" dirty="0">
              <a:solidFill>
                <a:srgbClr val="FF0000"/>
              </a:solidFill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4100A24-9F5D-4571-B131-BFA3CE2F3473}"/>
              </a:ext>
            </a:extLst>
          </p:cNvPr>
          <p:cNvGrpSpPr/>
          <p:nvPr/>
        </p:nvGrpSpPr>
        <p:grpSpPr>
          <a:xfrm>
            <a:off x="5460023" y="3824655"/>
            <a:ext cx="3253154" cy="1142999"/>
            <a:chOff x="5460023" y="3824655"/>
            <a:chExt cx="3253154" cy="1142999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DA8AF84E-F658-482E-8C50-2C02F6E66600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23" y="3824655"/>
              <a:ext cx="7385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C6D4891-60DB-4543-B554-795AA8869AB6}"/>
                </a:ext>
              </a:extLst>
            </p:cNvPr>
            <p:cNvCxnSpPr>
              <a:cxnSpLocks/>
            </p:cNvCxnSpPr>
            <p:nvPr/>
          </p:nvCxnSpPr>
          <p:spPr>
            <a:xfrm>
              <a:off x="6685084" y="4091355"/>
              <a:ext cx="4894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EA714E3-1407-45A1-8A80-C88E860DC8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8578" y="3824655"/>
              <a:ext cx="486506" cy="266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33CB284F-BDF1-4F12-B449-C8472BBF5658}"/>
                </a:ext>
              </a:extLst>
            </p:cNvPr>
            <p:cNvCxnSpPr>
              <a:cxnSpLocks/>
            </p:cNvCxnSpPr>
            <p:nvPr/>
          </p:nvCxnSpPr>
          <p:spPr>
            <a:xfrm>
              <a:off x="7174523" y="4091355"/>
              <a:ext cx="0" cy="8762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1EBEEBDD-D413-47EE-8576-16844EDDF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524" y="4967654"/>
              <a:ext cx="15386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29CBC70-39A7-46D0-AFCB-DBFEAC6DB599}"/>
              </a:ext>
            </a:extLst>
          </p:cNvPr>
          <p:cNvGrpSpPr/>
          <p:nvPr/>
        </p:nvGrpSpPr>
        <p:grpSpPr>
          <a:xfrm>
            <a:off x="4967654" y="2391508"/>
            <a:ext cx="2904394" cy="2637692"/>
            <a:chOff x="4967654" y="2391508"/>
            <a:chExt cx="2904394" cy="2637692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9D97BA7-0AC2-49D6-AA3E-3B1D80FC9450}"/>
                </a:ext>
              </a:extLst>
            </p:cNvPr>
            <p:cNvCxnSpPr>
              <a:cxnSpLocks/>
            </p:cNvCxnSpPr>
            <p:nvPr/>
          </p:nvCxnSpPr>
          <p:spPr>
            <a:xfrm>
              <a:off x="7872047" y="2391508"/>
              <a:ext cx="0" cy="788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51FFCEB7-6604-418A-ACAB-F9EA7DB749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654" y="2409092"/>
              <a:ext cx="29043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8DF4709-84A5-4FC6-BB50-06183F358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238" y="2391509"/>
              <a:ext cx="0" cy="26376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6DB526E1-4D8E-4C69-91C1-1546826E600D}"/>
              </a:ext>
            </a:extLst>
          </p:cNvPr>
          <p:cNvCxnSpPr>
            <a:cxnSpLocks/>
          </p:cNvCxnSpPr>
          <p:nvPr/>
        </p:nvCxnSpPr>
        <p:spPr>
          <a:xfrm flipH="1">
            <a:off x="4985238" y="3824655"/>
            <a:ext cx="2593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571C399F-791C-4973-A802-97BA3168512F}"/>
              </a:ext>
            </a:extLst>
          </p:cNvPr>
          <p:cNvGrpSpPr/>
          <p:nvPr/>
        </p:nvGrpSpPr>
        <p:grpSpPr>
          <a:xfrm>
            <a:off x="3323683" y="4117731"/>
            <a:ext cx="1951702" cy="284285"/>
            <a:chOff x="3323683" y="4117731"/>
            <a:chExt cx="1951702" cy="284285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36B1D86-45A7-4773-99B2-76B441692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6671" y="4117731"/>
              <a:ext cx="85871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4FE41613-E710-438F-9C20-E3C0B8BBE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683" y="4402016"/>
              <a:ext cx="6064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A4C1ABF5-DEEE-40D9-AB35-B928A1ECD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4117731"/>
              <a:ext cx="486509" cy="28428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9922A2E4-52FE-4C37-A140-4891387CEE4B}"/>
              </a:ext>
            </a:extLst>
          </p:cNvPr>
          <p:cNvGrpSpPr/>
          <p:nvPr/>
        </p:nvGrpSpPr>
        <p:grpSpPr>
          <a:xfrm>
            <a:off x="7174524" y="3653205"/>
            <a:ext cx="990599" cy="438150"/>
            <a:chOff x="7174524" y="3653205"/>
            <a:chExt cx="990599" cy="438150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422B52BD-D385-4D9E-A926-8DE1E06B0015}"/>
                </a:ext>
              </a:extLst>
            </p:cNvPr>
            <p:cNvCxnSpPr>
              <a:cxnSpLocks/>
            </p:cNvCxnSpPr>
            <p:nvPr/>
          </p:nvCxnSpPr>
          <p:spPr>
            <a:xfrm>
              <a:off x="7573108" y="3653205"/>
              <a:ext cx="0" cy="4381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CD5DD13-8926-4790-8C60-16ACD14E5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524" y="4091355"/>
              <a:ext cx="3985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D2F38137-8A88-4865-9987-D27EB0FA07D5}"/>
                </a:ext>
              </a:extLst>
            </p:cNvPr>
            <p:cNvCxnSpPr>
              <a:cxnSpLocks/>
            </p:cNvCxnSpPr>
            <p:nvPr/>
          </p:nvCxnSpPr>
          <p:spPr>
            <a:xfrm>
              <a:off x="8165123" y="3677385"/>
              <a:ext cx="0" cy="34949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32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85B853-7554-496E-9AAC-EFD13CF6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045F-F29C-4E4F-B6EA-E561ED3C524A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C4C08-2210-4E12-8200-F3002B9955B8}"/>
              </a:ext>
            </a:extLst>
          </p:cNvPr>
          <p:cNvSpPr txBox="1"/>
          <p:nvPr/>
        </p:nvSpPr>
        <p:spPr>
          <a:xfrm>
            <a:off x="3081337" y="35146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DCB4A-BB06-450C-9F8D-FFC7CCB90CA9}"/>
              </a:ext>
            </a:extLst>
          </p:cNvPr>
          <p:cNvSpPr txBox="1"/>
          <p:nvPr/>
        </p:nvSpPr>
        <p:spPr>
          <a:xfrm>
            <a:off x="3081337" y="35146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1" grpId="1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1EEF49-30EF-4821-BF8E-AE89A0DF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18274-BF50-42AD-92E2-0D8469B83555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B11C2-71B3-478D-94AE-E9A3B0F5CCEE}"/>
              </a:ext>
            </a:extLst>
          </p:cNvPr>
          <p:cNvSpPr txBox="1"/>
          <p:nvPr/>
        </p:nvSpPr>
        <p:spPr>
          <a:xfrm>
            <a:off x="5086721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379E7-48B6-4B61-85AB-7105271994B3}"/>
              </a:ext>
            </a:extLst>
          </p:cNvPr>
          <p:cNvSpPr txBox="1"/>
          <p:nvPr/>
        </p:nvSpPr>
        <p:spPr>
          <a:xfrm>
            <a:off x="3081337" y="35146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FEFD68-880B-4014-8C28-7CC52544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C09FC-1C3C-452A-B182-B31F3C1E71F6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DF68D-3036-4B61-AB80-D7C5E15DD429}"/>
              </a:ext>
            </a:extLst>
          </p:cNvPr>
          <p:cNvSpPr txBox="1"/>
          <p:nvPr/>
        </p:nvSpPr>
        <p:spPr>
          <a:xfrm>
            <a:off x="5086721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BE36F-930E-4C48-964A-F5078367EED1}"/>
              </a:ext>
            </a:extLst>
          </p:cNvPr>
          <p:cNvSpPr txBox="1"/>
          <p:nvPr/>
        </p:nvSpPr>
        <p:spPr>
          <a:xfrm>
            <a:off x="5814473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79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8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571C9-D4FF-4484-B432-9C785D9CD479}"/>
              </a:ext>
            </a:extLst>
          </p:cNvPr>
          <p:cNvSpPr txBox="1"/>
          <p:nvPr/>
        </p:nvSpPr>
        <p:spPr>
          <a:xfrm>
            <a:off x="3103349" y="1974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1111</a:t>
            </a:r>
            <a:endParaRPr lang="ru-RU" sz="2400" dirty="0">
              <a:solidFill>
                <a:srgbClr val="FF0000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69103B8E-45B0-4402-A3FD-BCD130C6FCA5}"/>
              </a:ext>
            </a:extLst>
          </p:cNvPr>
          <p:cNvGrpSpPr/>
          <p:nvPr/>
        </p:nvGrpSpPr>
        <p:grpSpPr>
          <a:xfrm>
            <a:off x="3323684" y="4533900"/>
            <a:ext cx="3783624" cy="1008186"/>
            <a:chOff x="3323684" y="4533900"/>
            <a:chExt cx="3783624" cy="100818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5324D0AB-F5AC-41BD-92B1-DB2B8AF7BC32}"/>
                </a:ext>
              </a:extLst>
            </p:cNvPr>
            <p:cNvGrpSpPr/>
            <p:nvPr/>
          </p:nvGrpSpPr>
          <p:grpSpPr>
            <a:xfrm>
              <a:off x="3323684" y="4533900"/>
              <a:ext cx="3780501" cy="1008186"/>
              <a:chOff x="3323684" y="4533900"/>
              <a:chExt cx="3780501" cy="1008186"/>
            </a:xfrm>
          </p:grpSpPr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07174F10-4323-4BBA-83AC-3D3FC95085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36479" y="5542085"/>
                <a:ext cx="24677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id="{A786C51A-341B-48C8-8FDE-DEB1B9417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23684" y="4533900"/>
                <a:ext cx="74715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6BF55002-328F-472A-8BB7-6320C0283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70838" y="4533900"/>
                <a:ext cx="565641" cy="100818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6503EABA-1708-473A-B372-CD75F91F7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7784" y="5407269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8DA833D-704C-4667-AC5F-B7D7BA7F9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0542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B807062-2D4B-4C36-84D6-41F3CD352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492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9CCB2A4-DD84-424C-A572-A8C6AF7DF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7308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871C761-EB4F-4E3E-A4D9-320EFE51E11E}"/>
              </a:ext>
            </a:extLst>
          </p:cNvPr>
          <p:cNvGrpSpPr/>
          <p:nvPr/>
        </p:nvGrpSpPr>
        <p:grpSpPr>
          <a:xfrm>
            <a:off x="5249007" y="2359271"/>
            <a:ext cx="316524" cy="2880944"/>
            <a:chOff x="5249007" y="2359271"/>
            <a:chExt cx="316524" cy="2880944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4624F64-1CDB-4A8C-890E-C551FD2089E9}"/>
                </a:ext>
              </a:extLst>
            </p:cNvPr>
            <p:cNvCxnSpPr>
              <a:cxnSpLocks/>
            </p:cNvCxnSpPr>
            <p:nvPr/>
          </p:nvCxnSpPr>
          <p:spPr>
            <a:xfrm>
              <a:off x="5249007" y="2359271"/>
              <a:ext cx="0" cy="28809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B097BB1B-8E11-48CA-8910-495B63C75C8A}"/>
                </a:ext>
              </a:extLst>
            </p:cNvPr>
            <p:cNvCxnSpPr>
              <a:cxnSpLocks/>
            </p:cNvCxnSpPr>
            <p:nvPr/>
          </p:nvCxnSpPr>
          <p:spPr>
            <a:xfrm>
              <a:off x="5249007" y="5240215"/>
              <a:ext cx="3165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23433F-46BA-48DD-AC3F-8AE87AECC000}"/>
              </a:ext>
            </a:extLst>
          </p:cNvPr>
          <p:cNvGrpSpPr/>
          <p:nvPr/>
        </p:nvGrpSpPr>
        <p:grpSpPr>
          <a:xfrm>
            <a:off x="5755852" y="4457698"/>
            <a:ext cx="3426249" cy="1019906"/>
            <a:chOff x="5755852" y="4457698"/>
            <a:chExt cx="3426249" cy="1019906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B35B0FC-5390-490B-B8F1-1AD01D938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2231" y="5477604"/>
              <a:ext cx="235340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A584704-0E6C-4E14-BFEA-71C61BE8A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0762" y="4457698"/>
              <a:ext cx="4513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027B2410-1CE8-427B-BA18-6FAE5EB5F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638" y="4457698"/>
              <a:ext cx="545124" cy="10199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794F7C6-307A-455E-8FB8-D4229E866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064" y="5240215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8C9A71A-BB05-4D08-8601-C63D75F4A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2545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3D8E7165-DC29-4527-BAA0-E66BB29A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070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1C7036A-39B6-4C9E-AF12-41BC39DB5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1576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73CDD39C-A4A2-4E5A-824E-70397A165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340" y="524021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1AE3E09-1DB8-4EC3-9060-C557EE05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821" y="524021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1E9A9051-3695-4508-AFBB-DFC6D3596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346" y="523453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9AAE6AE-0C27-46E3-9367-3E3EB2BE2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852" y="523453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2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12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6F70053-C1F9-4666-8BB5-4889DAEA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накопления информации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3212ED9-919B-41E1-B532-BC56D5B7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PHT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Таблица истории хранит статистику переходов, реализуя доступ к информации согласно некоторому паттерну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GHT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 глобальной истории хранит результаты последних условных переходов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LHT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Регистр локальной истории хранит результаты последних переходов индивидуально для каждой команды перехода</a:t>
            </a:r>
          </a:p>
        </p:txBody>
      </p:sp>
    </p:spTree>
    <p:extLst>
      <p:ext uri="{BB962C8B-B14F-4D97-AF65-F5344CB8AC3E}">
        <p14:creationId xmlns:p14="http://schemas.microsoft.com/office/powerpoint/2010/main" val="19392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Одноуровневая схема предсказания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F6A22-9BA2-40F3-9991-1E3E5CF3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74" y="2981944"/>
            <a:ext cx="3762375" cy="1628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52E14E-26F5-4F2A-AE22-ECF0E74F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52" y="2981944"/>
            <a:ext cx="36385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15FC3FF-FB15-459E-9287-9CF91F30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Двухуровневая схема предсказания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812472-9C04-4BCD-80EB-24657696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1" y="2648391"/>
            <a:ext cx="4374128" cy="23478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2ADEAD-3971-458E-AE44-0F489FB6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66" y="2576222"/>
            <a:ext cx="4942649" cy="24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9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63BAA7-5177-45B8-A8DC-84095CCB7A4E}"/>
              </a:ext>
            </a:extLst>
          </p:cNvPr>
          <p:cNvSpPr/>
          <p:nvPr/>
        </p:nvSpPr>
        <p:spPr>
          <a:xfrm>
            <a:off x="838200" y="2921122"/>
            <a:ext cx="2283069" cy="210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(aa == 2)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aa = 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(bb == 2)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bb = 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(aa != bb)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……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3F4E6-A91A-464A-836B-7D27AA0A7A9B}"/>
              </a:ext>
            </a:extLst>
          </p:cNvPr>
          <p:cNvSpPr/>
          <p:nvPr/>
        </p:nvSpPr>
        <p:spPr>
          <a:xfrm>
            <a:off x="3668155" y="2923198"/>
            <a:ext cx="6038553" cy="225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DADDIU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R3,R1,#-2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b1   (aa!=0)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R1,R0,R0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;aa=0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DADDIU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R3,R2,#-2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b2   (bb!=0)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R2,R0,R0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;bb=0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DSUBU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R3,R1,R2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;R3=aa-bb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L3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b3   (aa==bb)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74FB1-7D43-4B86-8002-99AA84F059C6}"/>
              </a:ext>
            </a:extLst>
          </p:cNvPr>
          <p:cNvSpPr txBox="1"/>
          <p:nvPr/>
        </p:nvSpPr>
        <p:spPr>
          <a:xfrm>
            <a:off x="1316649" y="1935535"/>
            <a:ext cx="85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C1716-476F-4D79-A27D-C24FD28FA4DF}"/>
              </a:ext>
            </a:extLst>
          </p:cNvPr>
          <p:cNvSpPr txBox="1"/>
          <p:nvPr/>
        </p:nvSpPr>
        <p:spPr>
          <a:xfrm>
            <a:off x="3948480" y="1935535"/>
            <a:ext cx="139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MIPS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27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15FC3FF-FB15-459E-9287-9CF91F30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Двухуровневая схема предсказания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1120582-B8BC-46F5-9111-F0975019A6CA}"/>
              </a:ext>
            </a:extLst>
          </p:cNvPr>
          <p:cNvGrpSpPr/>
          <p:nvPr/>
        </p:nvGrpSpPr>
        <p:grpSpPr>
          <a:xfrm>
            <a:off x="1327329" y="2354940"/>
            <a:ext cx="4159071" cy="3625334"/>
            <a:chOff x="1327329" y="2354940"/>
            <a:chExt cx="4159071" cy="36253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BE0AF3-A05A-4106-878B-F381F0249DF1}"/>
                </a:ext>
              </a:extLst>
            </p:cNvPr>
            <p:cNvSpPr txBox="1"/>
            <p:nvPr/>
          </p:nvSpPr>
          <p:spPr>
            <a:xfrm>
              <a:off x="2687771" y="5610942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Gselect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8F4451-0EF7-4DF4-97B1-37C6AA98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329" y="2354940"/>
              <a:ext cx="4159071" cy="2798749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5E10D70-4FF7-48F1-A566-8FDB67C9F85D}"/>
              </a:ext>
            </a:extLst>
          </p:cNvPr>
          <p:cNvGrpSpPr/>
          <p:nvPr/>
        </p:nvGrpSpPr>
        <p:grpSpPr>
          <a:xfrm>
            <a:off x="6296853" y="2374596"/>
            <a:ext cx="4215179" cy="3605678"/>
            <a:chOff x="6296853" y="2374596"/>
            <a:chExt cx="4215179" cy="3605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F286E-BA14-4A63-BE98-5CBF0C2C28DE}"/>
                </a:ext>
              </a:extLst>
            </p:cNvPr>
            <p:cNvSpPr txBox="1"/>
            <p:nvPr/>
          </p:nvSpPr>
          <p:spPr>
            <a:xfrm>
              <a:off x="7832619" y="56109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Gshare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46254CA-9133-46EA-94CF-738A14B5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853" y="2374596"/>
              <a:ext cx="4215179" cy="2779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6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740EB51-6B53-46CE-AAD9-7B1FC260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одноуровневых и двухуровневых методов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D1A637-FFE0-45C7-9F52-5E35DE0A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28243" y="1790375"/>
            <a:ext cx="4735514" cy="49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46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Гибридный предиктор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Макфарлинга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7137AE-0D1F-448A-AE09-7094724A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768" y="2202150"/>
            <a:ext cx="5224463" cy="32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42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Ассиметричное предсказание переходов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D3403C-6F65-4D97-89B9-1DF516A2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918" y="2426808"/>
            <a:ext cx="5110163" cy="28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34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737472-0458-467D-AD60-7D10B33D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17" y="2317394"/>
            <a:ext cx="3772233" cy="27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18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2815EC-9A75-4D35-A45F-4687A165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11" y="1005664"/>
            <a:ext cx="7454778" cy="48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17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98350-BAD5-4E8C-9456-7EADC867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240006" y="1656482"/>
            <a:ext cx="7711988" cy="502567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BFFA5CC-11FC-4E22-8626-2F0ABA5E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Предсказатель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241412F-A7A3-45F4-BEE2-5FB4EA63E0BB}"/>
              </a:ext>
            </a:extLst>
          </p:cNvPr>
          <p:cNvCxnSpPr>
            <a:cxnSpLocks/>
          </p:cNvCxnSpPr>
          <p:nvPr/>
        </p:nvCxnSpPr>
        <p:spPr>
          <a:xfrm>
            <a:off x="3021496" y="4691267"/>
            <a:ext cx="69304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1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63BAA7-5177-45B8-A8DC-84095CCB7A4E}"/>
              </a:ext>
            </a:extLst>
          </p:cNvPr>
          <p:cNvSpPr/>
          <p:nvPr/>
        </p:nvSpPr>
        <p:spPr>
          <a:xfrm>
            <a:off x="838200" y="2921122"/>
            <a:ext cx="2283069" cy="210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(R1 == 0)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R2 = R3;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R4 = R5;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R6 = R7;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R8 = R9;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3F4E6-A91A-464A-836B-7D27AA0A7A9B}"/>
              </a:ext>
            </a:extLst>
          </p:cNvPr>
          <p:cNvSpPr/>
          <p:nvPr/>
        </p:nvSpPr>
        <p:spPr>
          <a:xfrm>
            <a:off x="3668155" y="2923198"/>
            <a:ext cx="3364635" cy="225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R1, 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R2, R3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R4, R5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R6, R7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R8, R9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18A217F-C445-4F95-9015-0A330A4134CF}"/>
              </a:ext>
            </a:extLst>
          </p:cNvPr>
          <p:cNvSpPr/>
          <p:nvPr/>
        </p:nvSpPr>
        <p:spPr>
          <a:xfrm>
            <a:off x="7115854" y="2921122"/>
            <a:ext cx="3364635" cy="160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R2, R3, R1 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R4, R5, R1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R6, R7, R1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R8, R9, R1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74FB1-7D43-4B86-8002-99AA84F059C6}"/>
              </a:ext>
            </a:extLst>
          </p:cNvPr>
          <p:cNvSpPr txBox="1"/>
          <p:nvPr/>
        </p:nvSpPr>
        <p:spPr>
          <a:xfrm>
            <a:off x="1316649" y="1935535"/>
            <a:ext cx="85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C1716-476F-4D79-A27D-C24FD28FA4DF}"/>
              </a:ext>
            </a:extLst>
          </p:cNvPr>
          <p:cNvSpPr txBox="1"/>
          <p:nvPr/>
        </p:nvSpPr>
        <p:spPr>
          <a:xfrm>
            <a:off x="3948480" y="1935535"/>
            <a:ext cx="139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x86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0B154-E36C-4B14-A6D3-99FC42BB12B6}"/>
              </a:ext>
            </a:extLst>
          </p:cNvPr>
          <p:cNvSpPr txBox="1"/>
          <p:nvPr/>
        </p:nvSpPr>
        <p:spPr>
          <a:xfrm>
            <a:off x="7122503" y="1935535"/>
            <a:ext cx="406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x86 +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предикация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/>
      <p:bldP spid="12" grpId="0"/>
      <p:bldP spid="1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0698AD92-C546-46E5-927B-C2C78C45D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690688"/>
            <a:ext cx="10064015" cy="4802187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Структурные конфликты</a:t>
            </a:r>
            <a:endParaRPr lang="en-US" dirty="0">
              <a:solidFill>
                <a:srgbClr val="C0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Дублирование ресурсов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Конвейеризация исполнительных устройств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Изменение структуры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по данным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после записи (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RAW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Переброской результата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forwarding)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Пузырек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после чтения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WAR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после записи (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WAW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Переупорядочивание команд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out of order execution)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Переименовывание регистров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по управлению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Статическое предсказание переходов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(PHT, GHR, LHR)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Буферизация адресов переходов и команд из точки перехода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BTB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IBTB)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+ безусловный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 цикла</a:t>
            </a:r>
          </a:p>
        </p:txBody>
      </p:sp>
    </p:spTree>
    <p:extLst>
      <p:ext uri="{BB962C8B-B14F-4D97-AF65-F5344CB8AC3E}">
        <p14:creationId xmlns:p14="http://schemas.microsoft.com/office/powerpoint/2010/main" val="9244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979EB2-449D-44F1-8836-F3960655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340843"/>
            <a:ext cx="6515100" cy="30881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F417F-B2A6-4E3B-8A39-84449E95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92" y="2487276"/>
            <a:ext cx="4613308" cy="284805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C0C3D4-580D-4067-8CCA-F23867BE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045812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8DB26B-D804-41CC-9448-D72E63BE4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9008" y="1548865"/>
            <a:ext cx="4525302" cy="470483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935245-986C-465F-BBEA-F4AA4671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Суперскалярность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AF1A65A-4BFC-424E-96C1-361D39008CFF}"/>
              </a:ext>
            </a:extLst>
          </p:cNvPr>
          <p:cNvSpPr/>
          <p:nvPr/>
        </p:nvSpPr>
        <p:spPr>
          <a:xfrm>
            <a:off x="3622431" y="3425789"/>
            <a:ext cx="5002823" cy="1415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97A475-DA89-489A-99EC-BA57BCD2B6D6}"/>
              </a:ext>
            </a:extLst>
          </p:cNvPr>
          <p:cNvSpPr/>
          <p:nvPr/>
        </p:nvSpPr>
        <p:spPr>
          <a:xfrm>
            <a:off x="3622431" y="4839745"/>
            <a:ext cx="5002823" cy="1415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8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00C29-1734-4885-990E-F44C35A5F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8648"/>
            <a:ext cx="9927866" cy="340367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4E5950B-2B71-466E-B058-E641EF4F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Суперскалярность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919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7AFA3-D500-488C-A443-6758FD77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3060"/>
            <a:ext cx="7839986" cy="37190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2C792DE-3E4E-4B07-A20F-51B91D9A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Суперскалярность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151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0B0B66-33DF-49BD-B01C-2CB67533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349" y="1515759"/>
            <a:ext cx="8150087" cy="431325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D9DDDA0-AD8B-41D1-9B33-F0CBE632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1890A4-3CBE-41CE-825B-3F2941419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26"/>
          <a:stretch/>
        </p:blipFill>
        <p:spPr>
          <a:xfrm>
            <a:off x="838200" y="1793018"/>
            <a:ext cx="2198908" cy="16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2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851ACA8-35B3-4951-8B09-B0AEBF6D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Внеочередное выполнение команд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A06867-CA22-4D82-B5B4-8DDF96168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26"/>
          <a:stretch/>
        </p:blipFill>
        <p:spPr>
          <a:xfrm>
            <a:off x="838200" y="1793018"/>
            <a:ext cx="2198908" cy="16359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FE7653-B000-464A-94D3-75DCB544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88" y="1544831"/>
            <a:ext cx="7688912" cy="43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851ACA8-35B3-4951-8B09-B0AEBF6D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Внеочередное выполнение команд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571DC5-F150-4AA6-AF6A-325E5AA9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84" y="2170705"/>
            <a:ext cx="2843254" cy="804566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2B1C2942-49BB-4D1D-94C1-C69B79A9D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3244132"/>
            <a:ext cx="10064015" cy="2932830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произойти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WAW-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</a:t>
            </a:r>
          </a:p>
          <a:p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Squashing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запрет команде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записывать результат в память</a:t>
            </a:r>
          </a:p>
        </p:txBody>
      </p:sp>
    </p:spTree>
    <p:extLst>
      <p:ext uri="{BB962C8B-B14F-4D97-AF65-F5344CB8AC3E}">
        <p14:creationId xmlns:p14="http://schemas.microsoft.com/office/powerpoint/2010/main" val="11539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Переименовывание регистров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6276F5-6155-4DE8-BBB9-60CC317D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194" y="1574384"/>
            <a:ext cx="7140271" cy="37092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54431-5DC8-435B-A696-E22441668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26"/>
          <a:stretch/>
        </p:blipFill>
        <p:spPr>
          <a:xfrm>
            <a:off x="838200" y="1793018"/>
            <a:ext cx="2198908" cy="16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30ABA-6EAD-4D44-98D5-EDF91B3E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05539"/>
            <a:ext cx="6669405" cy="273681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8CA35F-6B4C-49A9-8596-3B015C7D9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Диспетчеризация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2160022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02A48B-C854-4B51-B00D-EA08A94CB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189174"/>
            <a:ext cx="6764594" cy="318922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409654-7B02-4B10-A488-83E0F41C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Диспетчеризация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400810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0572F94-904C-4B04-AD6C-F89B9481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Переупорядочивание команд</a:t>
            </a:r>
            <a:b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 of order execution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C4EEBDF-BF30-425D-A54B-2595E0B9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2170705"/>
            <a:ext cx="10064015" cy="4006257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Централизованное окно команд (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Scoreboarding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Распределенное окно команд (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Tomasulo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algorithm)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0572F94-904C-4B04-AD6C-F89B9481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Scoreboarding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окно команд)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3F468984-5801-407E-A8F3-ADCC72830F24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37147"/>
          <a:ext cx="812800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7333421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6422136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2168575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484089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851986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1137999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98585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Команда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Дост</a:t>
                      </a:r>
                      <a:r>
                        <a:rPr lang="en-US" dirty="0"/>
                        <a:t>.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rs1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/>
                        <a:t>Дост</a:t>
                      </a:r>
                      <a:r>
                        <a:rPr lang="en-US" dirty="0"/>
                        <a:t>.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rs2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29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inst1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99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inst2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49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inst3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2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inst4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2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inst5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375859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838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90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1941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0572F94-904C-4B04-AD6C-F89B9481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Томасуло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26" name="Picture 2" descr="How to implement hardware-based speculation in Tomasulo's Algorithm to  minimize control hazards? - Chipress Academy">
            <a:extLst>
              <a:ext uri="{FF2B5EF4-FFF2-40B4-BE49-F238E27FC236}">
                <a16:creationId xmlns:a16="http://schemas.microsoft.com/office/drawing/2014/main" id="{21A7BA4D-C5D0-40EE-BBBE-8C98F7EA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011" y="1495659"/>
            <a:ext cx="5153977" cy="521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663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016B3D3-8335-48D4-B71B-D522C759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Восстановление последовательности</a:t>
            </a:r>
          </a:p>
        </p:txBody>
      </p:sp>
      <p:pic>
        <p:nvPicPr>
          <p:cNvPr id="3074" name="Picture 2" descr="Переупорядочивание команд">
            <a:extLst>
              <a:ext uri="{FF2B5EF4-FFF2-40B4-BE49-F238E27FC236}">
                <a16:creationId xmlns:a16="http://schemas.microsoft.com/office/drawing/2014/main" id="{CF669C5C-148E-4013-9ABE-F9B8CF08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22" y="2062371"/>
            <a:ext cx="5897355" cy="421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026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29B36C2-9C27-45CD-8336-786EC65D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Параллелизм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56D4E40-C6F4-4D5D-9422-490C22EF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Временной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Пространственный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Instruction Level Parallelism (ILP)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параллелизм уровня команд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Thread Level Parallelism (TLP)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параллелизм уровня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потоков</a:t>
            </a:r>
          </a:p>
        </p:txBody>
      </p:sp>
    </p:spTree>
    <p:extLst>
      <p:ext uri="{BB962C8B-B14F-4D97-AF65-F5344CB8AC3E}">
        <p14:creationId xmlns:p14="http://schemas.microsoft.com/office/powerpoint/2010/main" val="325137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29B36C2-9C27-45CD-8336-786EC65D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Многопоточность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56D4E40-C6F4-4D5D-9422-490C22EF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Добавление дополнительных 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 File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хранения контекста нескольких потоков с целью оперативного переключения между ними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 повышает 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ILP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но повышает пропускную способность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192326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29B36C2-9C27-45CD-8336-786EC65D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Пакованная арифметика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7AE2CD-56DF-40EA-B19B-A71D47A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01" y="2327345"/>
            <a:ext cx="3992874" cy="22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79" y="365126"/>
            <a:ext cx="11916936" cy="593880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366088"/>
                </a:solidFill>
              </a:rPr>
              <a:t>Задание. Добавление статического предсказания переходов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97</a:t>
            </a:fld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F07A3ACA-F8DC-4ACC-8C03-34227AFF4A6F}"/>
              </a:ext>
            </a:extLst>
          </p:cNvPr>
          <p:cNvSpPr txBox="1">
            <a:spLocks/>
          </p:cNvSpPr>
          <p:nvPr/>
        </p:nvSpPr>
        <p:spPr>
          <a:xfrm>
            <a:off x="743346" y="1847850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Данное задание это часть </a:t>
            </a:r>
            <a:r>
              <a:rPr lang="ru-RU" sz="3200" dirty="0" err="1"/>
              <a:t>хакатона</a:t>
            </a:r>
            <a:r>
              <a:rPr lang="ru-RU" sz="3200" dirty="0"/>
              <a:t> по треку </a:t>
            </a:r>
            <a:r>
              <a:rPr lang="en-US" sz="3200" dirty="0"/>
              <a:t>RTL </a:t>
            </a:r>
            <a:r>
              <a:rPr lang="ru-RU" sz="3200" dirty="0"/>
              <a:t>в 2022 году.</a:t>
            </a:r>
          </a:p>
          <a:p>
            <a:r>
              <a:rPr lang="ru-RU" sz="3200" dirty="0"/>
              <a:t>Дан тестовый двухстадийный процессор </a:t>
            </a:r>
            <a:r>
              <a:rPr lang="en-US" sz="3200" dirty="0" err="1"/>
              <a:t>miriscv</a:t>
            </a:r>
            <a:r>
              <a:rPr lang="ru-RU" sz="3200" dirty="0"/>
              <a:t>.</a:t>
            </a:r>
            <a:endParaRPr lang="en-US" sz="3200" dirty="0"/>
          </a:p>
          <a:p>
            <a:r>
              <a:rPr lang="ru-RU" sz="3200" dirty="0"/>
              <a:t>Тестовая </a:t>
            </a:r>
            <a:r>
              <a:rPr lang="ru-RU" sz="3200" dirty="0" err="1"/>
              <a:t>СнК</a:t>
            </a:r>
            <a:r>
              <a:rPr lang="ru-RU" sz="3200" dirty="0"/>
              <a:t> с собранным тестом </a:t>
            </a:r>
            <a:r>
              <a:rPr lang="en-US" sz="3200" dirty="0"/>
              <a:t>Coremark</a:t>
            </a:r>
            <a:r>
              <a:rPr lang="ru-RU" sz="3200" dirty="0"/>
              <a:t>.</a:t>
            </a:r>
          </a:p>
          <a:p>
            <a:r>
              <a:rPr lang="ru-RU" sz="3200" dirty="0"/>
              <a:t>Цель модифицировать процессор для увеличения производительности за счет интеграции статического предсказания </a:t>
            </a:r>
            <a:r>
              <a:rPr lang="ru-RU" sz="3200" dirty="0" err="1"/>
              <a:t>преходов</a:t>
            </a:r>
            <a:r>
              <a:rPr lang="ru-RU" sz="3200" dirty="0"/>
              <a:t>.</a:t>
            </a:r>
            <a:endParaRPr lang="en-US" sz="3200" dirty="0"/>
          </a:p>
          <a:p>
            <a:r>
              <a:rPr lang="ru-RU" sz="3200" dirty="0"/>
              <a:t>Производительность оценивается как </a:t>
            </a:r>
            <a:r>
              <a:rPr lang="en-US" sz="3200" dirty="0"/>
              <a:t>Coremark/</a:t>
            </a:r>
            <a:r>
              <a:rPr lang="ru-RU" sz="3200" dirty="0"/>
              <a:t>МГц</a:t>
            </a:r>
            <a:r>
              <a:rPr lang="en-US" sz="28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7507936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8633C8-19E7-4614-84AD-E8C83A3B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4909"/>
            <a:ext cx="12192000" cy="5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985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366088"/>
                </a:solidFill>
              </a:rPr>
              <a:t>Что такое </a:t>
            </a:r>
            <a:r>
              <a:rPr lang="en-US" b="1" dirty="0">
                <a:solidFill>
                  <a:srgbClr val="366088"/>
                </a:solidFill>
              </a:rPr>
              <a:t> </a:t>
            </a:r>
            <a:r>
              <a:rPr lang="ru-RU" b="1" dirty="0">
                <a:solidFill>
                  <a:srgbClr val="366088"/>
                </a:solidFill>
              </a:rPr>
              <a:t>тест </a:t>
            </a:r>
            <a:r>
              <a:rPr lang="en-US" b="1" dirty="0">
                <a:solidFill>
                  <a:srgbClr val="366088"/>
                </a:solidFill>
              </a:rPr>
              <a:t>CoreMark</a:t>
            </a: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548CB3-1BAA-4301-AAD5-B1FF37B8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137"/>
            <a:ext cx="5376746" cy="4351338"/>
          </a:xfrm>
        </p:spPr>
        <p:txBody>
          <a:bodyPr>
            <a:normAutofit/>
          </a:bodyPr>
          <a:lstStyle/>
          <a:p>
            <a:r>
              <a:rPr lang="ru-RU" sz="3200" dirty="0"/>
              <a:t>Набор синтетических тестов производительности для измерения скорости центральных процессоров во встраиваемых системах.</a:t>
            </a:r>
            <a:endParaRPr lang="en-US" sz="3200" dirty="0"/>
          </a:p>
          <a:p>
            <a:endParaRPr lang="en-US" sz="3200" dirty="0"/>
          </a:p>
          <a:p>
            <a:endParaRPr lang="ru-RU" sz="3600" dirty="0"/>
          </a:p>
          <a:p>
            <a:endParaRPr lang="en-US" sz="3600" dirty="0"/>
          </a:p>
          <a:p>
            <a:endParaRPr lang="en-US" sz="3600" dirty="0"/>
          </a:p>
          <a:p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99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56247E-A641-939A-7443-2F9D1D039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689" y="3856806"/>
            <a:ext cx="5482996" cy="19504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FE44620-70CF-1EEF-7552-3271A45C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5" y="787677"/>
            <a:ext cx="30194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438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2438</Words>
  <Application>Microsoft Office PowerPoint</Application>
  <PresentationFormat>Широкоэкранный</PresentationFormat>
  <Paragraphs>609</Paragraphs>
  <Slides>121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121</vt:i4>
      </vt:variant>
    </vt:vector>
  </HeadingPairs>
  <TitlesOfParts>
    <vt:vector size="131" baseType="lpstr">
      <vt:lpstr>Arial</vt:lpstr>
      <vt:lpstr>Calibri</vt:lpstr>
      <vt:lpstr>Calibri Light</vt:lpstr>
      <vt:lpstr>Cambria Math</vt:lpstr>
      <vt:lpstr>Cordia New</vt:lpstr>
      <vt:lpstr>Cormorant</vt:lpstr>
      <vt:lpstr>Courier New</vt:lpstr>
      <vt:lpstr>HelveticaNeueCyr</vt:lpstr>
      <vt:lpstr>Menlo</vt:lpstr>
      <vt:lpstr>Тема Office</vt:lpstr>
      <vt:lpstr> Конвейерные процессоры - от трех стадий до алгоритма Томасуло и   предсказателей переходов.</vt:lpstr>
      <vt:lpstr>Благодарность</vt:lpstr>
      <vt:lpstr>Особенности архитектуры RISC-V</vt:lpstr>
      <vt:lpstr>Кодирование инструкций RISC-V</vt:lpstr>
      <vt:lpstr>Кодирование инструкций RISC-V</vt:lpstr>
      <vt:lpstr>Представление программы в памяти</vt:lpstr>
      <vt:lpstr>Микроархитектуры</vt:lpstr>
      <vt:lpstr>Презентация PowerPoint</vt:lpstr>
      <vt:lpstr>Конвейер команд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  <vt:lpstr>Конвейер</vt:lpstr>
      <vt:lpstr>Микроархитектура x86</vt:lpstr>
      <vt:lpstr>Суперконвейер</vt:lpstr>
      <vt:lpstr>Презентация PowerPoint</vt:lpstr>
      <vt:lpstr>Временные характеристики</vt:lpstr>
      <vt:lpstr>Расфазировка</vt:lpstr>
      <vt:lpstr>Линии тактирования</vt:lpstr>
      <vt:lpstr>Конвейеризация</vt:lpstr>
      <vt:lpstr>Конфликты конвейера</vt:lpstr>
      <vt:lpstr>Производительность конвейера</vt:lpstr>
      <vt:lpstr>Конфликты по данным</vt:lpstr>
      <vt:lpstr>Конфликты по данным</vt:lpstr>
      <vt:lpstr>Минимизация конфликтов по данным</vt:lpstr>
      <vt:lpstr>Пример сортировки команд</vt:lpstr>
      <vt:lpstr>Конфликты по управлению</vt:lpstr>
      <vt:lpstr>Сокращение задержек условного перехода</vt:lpstr>
      <vt:lpstr>Статическое предсказание переходов</vt:lpstr>
      <vt:lpstr>Динамическое предсказание переходов</vt:lpstr>
      <vt:lpstr>Динамическое предсказание переходов</vt:lpstr>
      <vt:lpstr>Динамическое предсказание переходов</vt:lpstr>
      <vt:lpstr>Алгоритм Смита</vt:lpstr>
      <vt:lpstr>Pattern History Table</vt:lpstr>
      <vt:lpstr>Pattern History Table</vt:lpstr>
      <vt:lpstr>Global History Register</vt:lpstr>
      <vt:lpstr>Global History Register</vt:lpstr>
      <vt:lpstr>Global History Register</vt:lpstr>
      <vt:lpstr>Local History Register</vt:lpstr>
      <vt:lpstr>Local History Register</vt:lpstr>
      <vt:lpstr>Local History Register</vt:lpstr>
      <vt:lpstr>Методы накопления информации</vt:lpstr>
      <vt:lpstr>Одноуровневая схема предсказания</vt:lpstr>
      <vt:lpstr>Двухуровневая схема предсказания</vt:lpstr>
      <vt:lpstr>Пример</vt:lpstr>
      <vt:lpstr>Двухуровневая схема предсказания</vt:lpstr>
      <vt:lpstr>Сравнение одноуровневых и двухуровневых методов</vt:lpstr>
      <vt:lpstr>Гибридный предиктор Макфарлинга</vt:lpstr>
      <vt:lpstr>Ассиметричное предсказание переходов</vt:lpstr>
      <vt:lpstr>Динамическое предсказание переходов</vt:lpstr>
      <vt:lpstr>Презентация PowerPoint</vt:lpstr>
      <vt:lpstr>Предсказатель Core i7</vt:lpstr>
      <vt:lpstr>Предикация</vt:lpstr>
      <vt:lpstr>Конфликты конвейера</vt:lpstr>
      <vt:lpstr>Конвейеризация</vt:lpstr>
      <vt:lpstr>Суперскалярность</vt:lpstr>
      <vt:lpstr>Суперскалярность</vt:lpstr>
      <vt:lpstr>Суперскалярность</vt:lpstr>
      <vt:lpstr>Пример</vt:lpstr>
      <vt:lpstr>Внеочередное выполнение команд</vt:lpstr>
      <vt:lpstr>Внеочередное выполнение команд</vt:lpstr>
      <vt:lpstr>Переименовывание регистров</vt:lpstr>
      <vt:lpstr>Диспетчеризация</vt:lpstr>
      <vt:lpstr>Диспетчеризация</vt:lpstr>
      <vt:lpstr>Переупорядочивание команд Out of order execution</vt:lpstr>
      <vt:lpstr>Scoreboarding (окно команд)</vt:lpstr>
      <vt:lpstr>Алгоритм Томасуло</vt:lpstr>
      <vt:lpstr>Восстановление последовательности</vt:lpstr>
      <vt:lpstr>Параллелизм</vt:lpstr>
      <vt:lpstr>Многопоточность</vt:lpstr>
      <vt:lpstr>Пакованная арифметика</vt:lpstr>
      <vt:lpstr>Задание. Добавление статического предсказания переходов</vt:lpstr>
      <vt:lpstr>Презентация PowerPoint</vt:lpstr>
      <vt:lpstr>Что такое  тест CoreMark</vt:lpstr>
      <vt:lpstr>Тестовый процессор miriscv</vt:lpstr>
      <vt:lpstr>Структура проекта</vt:lpstr>
      <vt:lpstr>RISCV-DV</vt:lpstr>
      <vt:lpstr>ISS верификация RISC-V c RISCV-DV </vt:lpstr>
      <vt:lpstr>ISS верификация RISC-V c RISCV-DV </vt:lpstr>
      <vt:lpstr>ISS верификация RISC-V c RISCV-DV </vt:lpstr>
      <vt:lpstr>ISS верификация RISC-V c RISCV-DV </vt:lpstr>
      <vt:lpstr>ISS верификация RISC-V c RISCV-DV </vt:lpstr>
      <vt:lpstr>Пример тестирования</vt:lpstr>
      <vt:lpstr>Запуск симуляции miriscv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оценить CoreMark/MHz</vt:lpstr>
      <vt:lpstr>Статическое предсказание</vt:lpstr>
      <vt:lpstr>BTFNT - backward taken, forward not taken</vt:lpstr>
      <vt:lpstr>Презентация PowerPoint</vt:lpstr>
      <vt:lpstr>Кодирование инструкций RISC-V</vt:lpstr>
      <vt:lpstr>miriscv_fetch_unit.sv</vt:lpstr>
      <vt:lpstr>miriscv_decode_stage.sv</vt:lpstr>
      <vt:lpstr>miriscv_decode_stage.sv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Olmer</cp:lastModifiedBy>
  <cp:revision>533</cp:revision>
  <dcterms:created xsi:type="dcterms:W3CDTF">2021-07-07T09:10:54Z</dcterms:created>
  <dcterms:modified xsi:type="dcterms:W3CDTF">2022-11-26T07:38:35Z</dcterms:modified>
</cp:coreProperties>
</file>